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3" r:id="rId2"/>
  </p:sldMasterIdLst>
  <p:notesMasterIdLst>
    <p:notesMasterId r:id="rId46"/>
  </p:notesMasterIdLst>
  <p:sldIdLst>
    <p:sldId id="259" r:id="rId3"/>
    <p:sldId id="257" r:id="rId4"/>
    <p:sldId id="327" r:id="rId5"/>
    <p:sldId id="263" r:id="rId6"/>
    <p:sldId id="265" r:id="rId7"/>
    <p:sldId id="264" r:id="rId8"/>
    <p:sldId id="319" r:id="rId9"/>
    <p:sldId id="322" r:id="rId10"/>
    <p:sldId id="276" r:id="rId11"/>
    <p:sldId id="334" r:id="rId12"/>
    <p:sldId id="300" r:id="rId13"/>
    <p:sldId id="329" r:id="rId14"/>
    <p:sldId id="303" r:id="rId15"/>
    <p:sldId id="330" r:id="rId16"/>
    <p:sldId id="317" r:id="rId17"/>
    <p:sldId id="331" r:id="rId18"/>
    <p:sldId id="274" r:id="rId19"/>
    <p:sldId id="304" r:id="rId20"/>
    <p:sldId id="277" r:id="rId21"/>
    <p:sldId id="323" r:id="rId22"/>
    <p:sldId id="305" r:id="rId23"/>
    <p:sldId id="302" r:id="rId24"/>
    <p:sldId id="269" r:id="rId25"/>
    <p:sldId id="366" r:id="rId26"/>
    <p:sldId id="332" r:id="rId27"/>
    <p:sldId id="335" r:id="rId28"/>
    <p:sldId id="336" r:id="rId29"/>
    <p:sldId id="310" r:id="rId30"/>
    <p:sldId id="311" r:id="rId31"/>
    <p:sldId id="312" r:id="rId32"/>
    <p:sldId id="301" r:id="rId33"/>
    <p:sldId id="337" r:id="rId34"/>
    <p:sldId id="315" r:id="rId35"/>
    <p:sldId id="266" r:id="rId36"/>
    <p:sldId id="267" r:id="rId37"/>
    <p:sldId id="333" r:id="rId38"/>
    <p:sldId id="298" r:id="rId39"/>
    <p:sldId id="268" r:id="rId40"/>
    <p:sldId id="260" r:id="rId41"/>
    <p:sldId id="316" r:id="rId42"/>
    <p:sldId id="270" r:id="rId43"/>
    <p:sldId id="275" r:id="rId44"/>
    <p:sldId id="328" r:id="rId4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4919D00-695B-D2FD-8557-E97E83642F96}" name="Balasubramanian, Daniel Allen" initials="BA" userId="S::daniel.a.balasubramanian@vanderbilt.edu::d2e9360a-aa64-4376-a067-ac5bf3583f44" providerId="AD"/>
  <p188:author id="{6F151A14-415A-A9FF-05F2-7E605F90DC2D}" name="Ward, Bryan" initials="WB" userId="S::bryan.ward@vanderbilt.edu::a737901e-79c2-4590-b236-a42519f08271" providerId="AD"/>
  <p188:author id="{DDEF63A7-F3DF-5366-0503-FB6BAF543DB7}" name="Neema, Sandeep" initials="NS" userId="S::sandeep.neema@vanderbilt.edu::161587dc-acfb-4c73-a5db-c57a701a5ccc" providerId="AD"/>
  <p188:author id="{F7763EF2-9A71-1E3F-9C82-B7A774B61AA1}" name="Hajiamini, Shervin" initials="HS" userId="S::shervin.hajiamini@vanderbilt.edu::e2169d60-8079-409c-9b0e-a1069aae845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E1C58"/>
    <a:srgbClr val="C2D0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30079F-99FC-418C-9B0F-853882E3A33A}" v="32" dt="2026-01-05T21:40:55.8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448" autoAdjust="0"/>
  </p:normalViewPr>
  <p:slideViewPr>
    <p:cSldViewPr snapToGrid="0">
      <p:cViewPr varScale="1">
        <p:scale>
          <a:sx n="192" d="100"/>
          <a:sy n="192" d="100"/>
        </p:scale>
        <p:origin x="3356" y="1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microsoft.com/office/2018/10/relationships/authors" Target="author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microsoft.com/office/2016/11/relationships/changesInfo" Target="changesInfos/changesInfo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vousi, Mohammad" userId="ce32f110-3998-45f8-b826-a17a4bc9125e" providerId="ADAL" clId="{41B90397-513C-4C8E-8467-BC043C4C232B}"/>
    <pc:docChg chg="undo custSel modSld sldOrd">
      <pc:chgData name="Kavousi, Mohammad" userId="ce32f110-3998-45f8-b826-a17a4bc9125e" providerId="ADAL" clId="{41B90397-513C-4C8E-8467-BC043C4C232B}" dt="2026-01-05T21:41:21.597" v="225" actId="20577"/>
      <pc:docMkLst>
        <pc:docMk/>
      </pc:docMkLst>
      <pc:sldChg chg="modSp mod">
        <pc:chgData name="Kavousi, Mohammad" userId="ce32f110-3998-45f8-b826-a17a4bc9125e" providerId="ADAL" clId="{41B90397-513C-4C8E-8467-BC043C4C232B}" dt="2026-01-05T17:35:47.346" v="47" actId="20577"/>
        <pc:sldMkLst>
          <pc:docMk/>
          <pc:sldMk cId="2026544110" sldId="257"/>
        </pc:sldMkLst>
        <pc:spChg chg="mod">
          <ac:chgData name="Kavousi, Mohammad" userId="ce32f110-3998-45f8-b826-a17a4bc9125e" providerId="ADAL" clId="{41B90397-513C-4C8E-8467-BC043C4C232B}" dt="2026-01-05T17:35:47.346" v="47" actId="20577"/>
          <ac:spMkLst>
            <pc:docMk/>
            <pc:sldMk cId="2026544110" sldId="257"/>
            <ac:spMk id="3" creationId="{00000000-0000-0000-0000-000000000000}"/>
          </ac:spMkLst>
        </pc:spChg>
      </pc:sldChg>
      <pc:sldChg chg="modSp mod">
        <pc:chgData name="Kavousi, Mohammad" userId="ce32f110-3998-45f8-b826-a17a4bc9125e" providerId="ADAL" clId="{41B90397-513C-4C8E-8467-BC043C4C232B}" dt="2026-01-05T21:41:21.597" v="225" actId="20577"/>
        <pc:sldMkLst>
          <pc:docMk/>
          <pc:sldMk cId="2390868096" sldId="259"/>
        </pc:sldMkLst>
        <pc:spChg chg="mod">
          <ac:chgData name="Kavousi, Mohammad" userId="ce32f110-3998-45f8-b826-a17a4bc9125e" providerId="ADAL" clId="{41B90397-513C-4C8E-8467-BC043C4C232B}" dt="2026-01-05T21:41:21.597" v="225" actId="20577"/>
          <ac:spMkLst>
            <pc:docMk/>
            <pc:sldMk cId="2390868096" sldId="259"/>
            <ac:spMk id="3" creationId="{00000000-0000-0000-0000-000000000000}"/>
          </ac:spMkLst>
        </pc:spChg>
      </pc:sldChg>
      <pc:sldChg chg="modSp mod">
        <pc:chgData name="Kavousi, Mohammad" userId="ce32f110-3998-45f8-b826-a17a4bc9125e" providerId="ADAL" clId="{41B90397-513C-4C8E-8467-BC043C4C232B}" dt="2026-01-05T18:00:38.148" v="85" actId="20577"/>
        <pc:sldMkLst>
          <pc:docMk/>
          <pc:sldMk cId="1474033881" sldId="263"/>
        </pc:sldMkLst>
        <pc:graphicFrameChg chg="mod modGraphic">
          <ac:chgData name="Kavousi, Mohammad" userId="ce32f110-3998-45f8-b826-a17a4bc9125e" providerId="ADAL" clId="{41B90397-513C-4C8E-8467-BC043C4C232B}" dt="2026-01-05T18:00:38.148" v="85" actId="20577"/>
          <ac:graphicFrameMkLst>
            <pc:docMk/>
            <pc:sldMk cId="1474033881" sldId="263"/>
            <ac:graphicFrameMk id="4" creationId="{20D80BD4-AB2E-50F4-79B5-A6B9AF735ACC}"/>
          </ac:graphicFrameMkLst>
        </pc:graphicFrameChg>
      </pc:sldChg>
      <pc:sldChg chg="addSp">
        <pc:chgData name="Kavousi, Mohammad" userId="ce32f110-3998-45f8-b826-a17a4bc9125e" providerId="ADAL" clId="{41B90397-513C-4C8E-8467-BC043C4C232B}" dt="2026-01-05T17:38:27.087" v="48"/>
        <pc:sldMkLst>
          <pc:docMk/>
          <pc:sldMk cId="2038188800" sldId="264"/>
        </pc:sldMkLst>
        <pc:spChg chg="add">
          <ac:chgData name="Kavousi, Mohammad" userId="ce32f110-3998-45f8-b826-a17a4bc9125e" providerId="ADAL" clId="{41B90397-513C-4C8E-8467-BC043C4C232B}" dt="2026-01-05T17:38:27.087" v="48"/>
          <ac:spMkLst>
            <pc:docMk/>
            <pc:sldMk cId="2038188800" sldId="264"/>
            <ac:spMk id="4" creationId="{EE3A7FB5-6C94-8DAA-0A44-D237882B76FB}"/>
          </ac:spMkLst>
        </pc:spChg>
      </pc:sldChg>
      <pc:sldChg chg="ord">
        <pc:chgData name="Kavousi, Mohammad" userId="ce32f110-3998-45f8-b826-a17a4bc9125e" providerId="ADAL" clId="{41B90397-513C-4C8E-8467-BC043C4C232B}" dt="2026-01-05T21:38:59.473" v="186"/>
        <pc:sldMkLst>
          <pc:docMk/>
          <pc:sldMk cId="1495247242" sldId="265"/>
        </pc:sldMkLst>
      </pc:sldChg>
      <pc:sldChg chg="modSp mod">
        <pc:chgData name="Kavousi, Mohammad" userId="ce32f110-3998-45f8-b826-a17a4bc9125e" providerId="ADAL" clId="{41B90397-513C-4C8E-8467-BC043C4C232B}" dt="2026-01-05T21:40:55.869" v="214"/>
        <pc:sldMkLst>
          <pc:docMk/>
          <pc:sldMk cId="887698374" sldId="276"/>
        </pc:sldMkLst>
        <pc:spChg chg="mod">
          <ac:chgData name="Kavousi, Mohammad" userId="ce32f110-3998-45f8-b826-a17a4bc9125e" providerId="ADAL" clId="{41B90397-513C-4C8E-8467-BC043C4C232B}" dt="2026-01-05T21:40:55.869" v="214"/>
          <ac:spMkLst>
            <pc:docMk/>
            <pc:sldMk cId="887698374" sldId="276"/>
            <ac:spMk id="3" creationId="{00000000-0000-0000-0000-000000000000}"/>
          </ac:spMkLst>
        </pc:spChg>
      </pc:sldChg>
      <pc:sldChg chg="modSp mod">
        <pc:chgData name="Kavousi, Mohammad" userId="ce32f110-3998-45f8-b826-a17a4bc9125e" providerId="ADAL" clId="{41B90397-513C-4C8E-8467-BC043C4C232B}" dt="2026-01-05T19:53:18.410" v="147" actId="20577"/>
        <pc:sldMkLst>
          <pc:docMk/>
          <pc:sldMk cId="261676077" sldId="310"/>
        </pc:sldMkLst>
        <pc:spChg chg="mod">
          <ac:chgData name="Kavousi, Mohammad" userId="ce32f110-3998-45f8-b826-a17a4bc9125e" providerId="ADAL" clId="{41B90397-513C-4C8E-8467-BC043C4C232B}" dt="2026-01-05T19:53:18.410" v="147" actId="20577"/>
          <ac:spMkLst>
            <pc:docMk/>
            <pc:sldMk cId="261676077" sldId="310"/>
            <ac:spMk id="2" creationId="{00000000-0000-0000-0000-000000000000}"/>
          </ac:spMkLst>
        </pc:spChg>
      </pc:sldChg>
      <pc:sldChg chg="modSp mod">
        <pc:chgData name="Kavousi, Mohammad" userId="ce32f110-3998-45f8-b826-a17a4bc9125e" providerId="ADAL" clId="{41B90397-513C-4C8E-8467-BC043C4C232B}" dt="2026-01-05T19:58:20.076" v="157" actId="20577"/>
        <pc:sldMkLst>
          <pc:docMk/>
          <pc:sldMk cId="946193005" sldId="311"/>
        </pc:sldMkLst>
        <pc:spChg chg="mod">
          <ac:chgData name="Kavousi, Mohammad" userId="ce32f110-3998-45f8-b826-a17a4bc9125e" providerId="ADAL" clId="{41B90397-513C-4C8E-8467-BC043C4C232B}" dt="2026-01-05T19:53:24.230" v="148"/>
          <ac:spMkLst>
            <pc:docMk/>
            <pc:sldMk cId="946193005" sldId="311"/>
            <ac:spMk id="2" creationId="{00000000-0000-0000-0000-000000000000}"/>
          </ac:spMkLst>
        </pc:spChg>
        <pc:spChg chg="mod">
          <ac:chgData name="Kavousi, Mohammad" userId="ce32f110-3998-45f8-b826-a17a4bc9125e" providerId="ADAL" clId="{41B90397-513C-4C8E-8467-BC043C4C232B}" dt="2026-01-05T19:58:20.076" v="157" actId="20577"/>
          <ac:spMkLst>
            <pc:docMk/>
            <pc:sldMk cId="946193005" sldId="311"/>
            <ac:spMk id="6" creationId="{00000000-0000-0000-0000-000000000000}"/>
          </ac:spMkLst>
        </pc:spChg>
      </pc:sldChg>
      <pc:sldChg chg="modSp mod">
        <pc:chgData name="Kavousi, Mohammad" userId="ce32f110-3998-45f8-b826-a17a4bc9125e" providerId="ADAL" clId="{41B90397-513C-4C8E-8467-BC043C4C232B}" dt="2026-01-05T19:59:32.522" v="178" actId="20577"/>
        <pc:sldMkLst>
          <pc:docMk/>
          <pc:sldMk cId="344199516" sldId="312"/>
        </pc:sldMkLst>
        <pc:spChg chg="mod">
          <ac:chgData name="Kavousi, Mohammad" userId="ce32f110-3998-45f8-b826-a17a4bc9125e" providerId="ADAL" clId="{41B90397-513C-4C8E-8467-BC043C4C232B}" dt="2026-01-05T19:53:26.693" v="149"/>
          <ac:spMkLst>
            <pc:docMk/>
            <pc:sldMk cId="344199516" sldId="312"/>
            <ac:spMk id="2" creationId="{00000000-0000-0000-0000-000000000000}"/>
          </ac:spMkLst>
        </pc:spChg>
        <pc:spChg chg="mod">
          <ac:chgData name="Kavousi, Mohammad" userId="ce32f110-3998-45f8-b826-a17a4bc9125e" providerId="ADAL" clId="{41B90397-513C-4C8E-8467-BC043C4C232B}" dt="2026-01-05T19:59:32.522" v="178" actId="20577"/>
          <ac:spMkLst>
            <pc:docMk/>
            <pc:sldMk cId="344199516" sldId="312"/>
            <ac:spMk id="6" creationId="{00000000-0000-0000-0000-000000000000}"/>
          </ac:spMkLst>
        </pc:spChg>
      </pc:sldChg>
      <pc:sldChg chg="modSp mod">
        <pc:chgData name="Kavousi, Mohammad" userId="ce32f110-3998-45f8-b826-a17a4bc9125e" providerId="ADAL" clId="{41B90397-513C-4C8E-8467-BC043C4C232B}" dt="2026-01-05T17:42:43.148" v="80" actId="20577"/>
        <pc:sldMkLst>
          <pc:docMk/>
          <pc:sldMk cId="3769072743" sldId="319"/>
        </pc:sldMkLst>
        <pc:spChg chg="mod">
          <ac:chgData name="Kavousi, Mohammad" userId="ce32f110-3998-45f8-b826-a17a4bc9125e" providerId="ADAL" clId="{41B90397-513C-4C8E-8467-BC043C4C232B}" dt="2026-01-05T17:42:43.148" v="80" actId="20577"/>
          <ac:spMkLst>
            <pc:docMk/>
            <pc:sldMk cId="3769072743" sldId="319"/>
            <ac:spMk id="3" creationId="{E0B93D4C-60C6-2177-D043-2EDDDF195286}"/>
          </ac:spMkLst>
        </pc:spChg>
      </pc:sldChg>
      <pc:sldChg chg="modSp">
        <pc:chgData name="Kavousi, Mohammad" userId="ce32f110-3998-45f8-b826-a17a4bc9125e" providerId="ADAL" clId="{41B90397-513C-4C8E-8467-BC043C4C232B}" dt="2026-01-05T18:16:28.551" v="88"/>
        <pc:sldMkLst>
          <pc:docMk/>
          <pc:sldMk cId="3402896556" sldId="327"/>
        </pc:sldMkLst>
        <pc:spChg chg="mod">
          <ac:chgData name="Kavousi, Mohammad" userId="ce32f110-3998-45f8-b826-a17a4bc9125e" providerId="ADAL" clId="{41B90397-513C-4C8E-8467-BC043C4C232B}" dt="2026-01-05T18:16:28.551" v="88"/>
          <ac:spMkLst>
            <pc:docMk/>
            <pc:sldMk cId="3402896556" sldId="327"/>
            <ac:spMk id="3" creationId="{D11B07B8-9368-3142-131C-19F269E32D3F}"/>
          </ac:spMkLst>
        </pc:spChg>
      </pc:sldChg>
      <pc:sldChg chg="modSp mod">
        <pc:chgData name="Kavousi, Mohammad" userId="ce32f110-3998-45f8-b826-a17a4bc9125e" providerId="ADAL" clId="{41B90397-513C-4C8E-8467-BC043C4C232B}" dt="2026-01-05T20:00:08.490" v="184" actId="20577"/>
        <pc:sldMkLst>
          <pc:docMk/>
          <pc:sldMk cId="1785475238" sldId="337"/>
        </pc:sldMkLst>
        <pc:spChg chg="mod">
          <ac:chgData name="Kavousi, Mohammad" userId="ce32f110-3998-45f8-b826-a17a4bc9125e" providerId="ADAL" clId="{41B90397-513C-4C8E-8467-BC043C4C232B}" dt="2026-01-05T20:00:08.490" v="184" actId="20577"/>
          <ac:spMkLst>
            <pc:docMk/>
            <pc:sldMk cId="1785475238" sldId="337"/>
            <ac:spMk id="3" creationId="{F328A257-A517-0271-39D9-CE54F4424962}"/>
          </ac:spMkLst>
        </pc:spChg>
        <pc:spChg chg="mod">
          <ac:chgData name="Kavousi, Mohammad" userId="ce32f110-3998-45f8-b826-a17a4bc9125e" providerId="ADAL" clId="{41B90397-513C-4C8E-8467-BC043C4C232B}" dt="2026-01-05T20:00:05.265" v="181" actId="20577"/>
          <ac:spMkLst>
            <pc:docMk/>
            <pc:sldMk cId="1785475238" sldId="337"/>
            <ac:spMk id="4" creationId="{ECFE79EE-D5F8-0CC9-734E-D3F25299BC0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3B8905-4EB3-3F48-990F-1B6C3892205F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374EED-FA26-AB4E-8BB0-FE19749F8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23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42022/how-does-usb-device-recognition-work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tackoverflow.com/questions/3013142/what-happens-when-you-plug-in-a-new-usb-device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42022/how-does-usb-device-recognition-work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tackoverflow.com/questions/3013142/what-happens-when-you-plug-in-a-new-usb-device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4EED-FA26-AB4E-8BB0-FE19749F85A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87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Instruction set architecture defines the format of instructions and processor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88556-6A19-4A5B-A703-BDFA41D703C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18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2BC67-36BD-5C85-1B47-3441DE8C7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A52225-7FAD-AD30-D53D-38659B6984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D0DAAA-CCB4-F4EC-0E50-08C34E9647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https://superuser.com/questions/42022/how-does-usb-device-recognition-work</a:t>
            </a:r>
          </a:p>
          <a:p>
            <a:r>
              <a:rPr lang="en-US" dirty="0">
                <a:hlinkClick r:id="rId4"/>
              </a:rPr>
              <a:t>https://stackoverflow.com/questions/3013142/what-happens-when-you-plug-in-a-new-usb-device</a:t>
            </a:r>
            <a:endParaRPr lang="en-US" dirty="0"/>
          </a:p>
          <a:p>
            <a:r>
              <a:rPr lang="en-US" dirty="0"/>
              <a:t>Controller transfers data, e.g., device ID, between an I/O device and driver. It matches the I/O device with a driver.</a:t>
            </a:r>
          </a:p>
          <a:p>
            <a:r>
              <a:rPr lang="en-US" dirty="0"/>
              <a:t>Controller is a chipset inside the I/O device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22649-82B1-D8C3-8691-0B9302E9F7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88556-6A19-4A5B-A703-BDFA41D703C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395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Filesystem allows a process to perform I/O operations on files. It creates, deletes, and updates </a:t>
            </a:r>
          </a:p>
          <a:p>
            <a:r>
              <a:rPr lang="en-US" dirty="0">
                <a:cs typeface="Calibri"/>
              </a:rPr>
              <a:t>Security – OS protects applications against malicious applications.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88556-6A19-4A5B-A703-BDFA41D703C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63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4EED-FA26-AB4E-8BB0-FE19749F85A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129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gdbinit</a:t>
            </a:r>
            <a:r>
              <a:rPr lang="en-US" dirty="0">
                <a:cs typeface="Calibri"/>
              </a:rPr>
              <a:t> - User initialization file contains commands that are executed upon starting up GDB</a:t>
            </a:r>
          </a:p>
          <a:p>
            <a:r>
              <a:rPr lang="en-US" dirty="0">
                <a:cs typeface="Calibri"/>
              </a:rPr>
              <a:t>With set auto-load safe-path setting specifies directories that GDB reads scripts from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4EED-FA26-AB4E-8BB0-FE19749F85A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371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4EED-FA26-AB4E-8BB0-FE19749F85A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081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Show tests, explain expected and actual behavior, come to office hours for asking specific questions on code </a:t>
            </a:r>
          </a:p>
          <a:p>
            <a:r>
              <a:rPr lang="en-US">
                <a:cs typeface="Calibri"/>
              </a:rPr>
              <a:t>Use a good style for programming – Put comments, Use descriptive variable names 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4EED-FA26-AB4E-8BB0-FE19749F85A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475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xv6 runs on multi-core RISC-V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4EED-FA26-AB4E-8BB0-FE19749F85A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622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https://www.nytimes.com/2019/02/13/magazine/women-coding-computer-programming.html</a:t>
            </a:r>
          </a:p>
          <a:p>
            <a:r>
              <a:rPr lang="en-US" dirty="0"/>
              <a:t>Coding services in the assembly language</a:t>
            </a:r>
          </a:p>
          <a:p>
            <a:r>
              <a:rPr lang="en-US" dirty="0"/>
              <a:t>No keyboards and screen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88556-6A19-4A5B-A703-BDFA41D703C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21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1" indent="-457200">
              <a:buFont typeface="+mj-lt"/>
              <a:buAutoNum type="arabicPeriod"/>
            </a:pPr>
            <a:r>
              <a:rPr lang="en-US" dirty="0"/>
              <a:t>Provide </a:t>
            </a:r>
            <a:r>
              <a:rPr lang="en-US" b="1" dirty="0"/>
              <a:t>abstractions</a:t>
            </a:r>
            <a:r>
              <a:rPr lang="en-US" dirty="0"/>
              <a:t> to applications to enable hardware compatibility</a:t>
            </a:r>
          </a:p>
          <a:p>
            <a:pPr lvl="2"/>
            <a:r>
              <a:rPr lang="en-US" dirty="0"/>
              <a:t>Why: allow reuse of common features, avoid low-level details</a:t>
            </a:r>
          </a:p>
          <a:p>
            <a:pPr lvl="2"/>
            <a:r>
              <a:rPr lang="en-US" dirty="0"/>
              <a:t>Challenges: What are the correct abstractions?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Manage </a:t>
            </a:r>
            <a:r>
              <a:rPr lang="en-US" b="1" dirty="0"/>
              <a:t>sharing of resources </a:t>
            </a:r>
            <a:r>
              <a:rPr lang="en-US" dirty="0"/>
              <a:t>across many applications</a:t>
            </a:r>
          </a:p>
          <a:p>
            <a:pPr lvl="2"/>
            <a:r>
              <a:rPr lang="en-US" dirty="0"/>
              <a:t>Why: protect applications, enforce fair access</a:t>
            </a:r>
          </a:p>
          <a:p>
            <a:pPr lvl="2"/>
            <a:r>
              <a:rPr lang="en-US" dirty="0"/>
              <a:t>Challenges: What are the mechanisms and what are the policies?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4EED-FA26-AB4E-8BB0-FE19749F85A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038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https://superuser.com/questions/42022/how-does-usb-device-recognition-work</a:t>
            </a:r>
          </a:p>
          <a:p>
            <a:r>
              <a:rPr lang="en-US" dirty="0">
                <a:hlinkClick r:id="rId4"/>
              </a:rPr>
              <a:t>https://stackoverflow.com/questions/3013142/what-happens-when-you-plug-in-a-new-usb-device</a:t>
            </a:r>
            <a:endParaRPr lang="en-US" dirty="0"/>
          </a:p>
          <a:p>
            <a:r>
              <a:rPr lang="en-US" dirty="0"/>
              <a:t>Controller transfers data, e.g., device ID, between an I/O device and driver. It matches the I/O device with a driver.</a:t>
            </a:r>
          </a:p>
          <a:p>
            <a:r>
              <a:rPr lang="en-US" dirty="0"/>
              <a:t>Controller is a chipset inside the I/O device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88556-6A19-4A5B-A703-BDFA41D703C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871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Application framework – reusable code e.g., classes and objects</a:t>
            </a:r>
          </a:p>
          <a:p>
            <a:r>
              <a:rPr lang="en-US" dirty="0">
                <a:ea typeface="Calibri"/>
                <a:cs typeface="Calibri"/>
              </a:rPr>
              <a:t>System libraries – fundamental code such as file I/O and memory management 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74EED-FA26-AB4E-8BB0-FE19749F85A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90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3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3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6462" y="959964"/>
            <a:ext cx="7086599" cy="1102519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2260" y="2062483"/>
            <a:ext cx="6400800" cy="1314450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FB1D-2CDD-CF44-93B1-657627E239FD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2AB70-ACF7-B149-9279-6350C00EEE4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FF4ED574-22D8-C5F3-1497-AF5E9C33D3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-56" b="-56"/>
          <a:stretch>
            <a:fillRect/>
          </a:stretch>
        </p:blipFill>
        <p:spPr>
          <a:xfrm>
            <a:off x="-26525" y="0"/>
            <a:ext cx="9193852" cy="5143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31D059-0658-E54A-3286-783FE0C34B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6525" y="1130300"/>
            <a:ext cx="2717800" cy="2882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6D995C-1FBE-8954-0673-5788CFEDF79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9144000" cy="631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9917BA-B898-3019-F167-0E23D4F272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7" b="-7"/>
          <a:stretch/>
        </p:blipFill>
        <p:spPr>
          <a:xfrm>
            <a:off x="-26525" y="4628497"/>
            <a:ext cx="9144000" cy="457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405E71-91A9-8D47-8A90-474ED27EF22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72592" y="4747420"/>
            <a:ext cx="2349500" cy="307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80A5BD-E6A6-1AA1-C67A-AA26916D8B8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0" y="4747420"/>
            <a:ext cx="1114061" cy="26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44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3328E2-9C5A-A66C-97DF-DA58EAA91A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593" y="4747421"/>
            <a:ext cx="2349500" cy="3077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157595-65A9-0A2A-68EB-9E12AAEC53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" b="-7"/>
          <a:stretch/>
        </p:blipFill>
        <p:spPr>
          <a:xfrm>
            <a:off x="-26525" y="4628497"/>
            <a:ext cx="9144000" cy="45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B210A4-3A9B-7C4D-19F9-5FFACE7FDE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79411" y="4747421"/>
            <a:ext cx="1073649" cy="23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579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A54A45-94E3-9D4F-84DC-29D001EA28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593" y="4747421"/>
            <a:ext cx="2349500" cy="3077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48C837-9436-4B6B-2388-EEF9E17A15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" b="-7"/>
          <a:stretch/>
        </p:blipFill>
        <p:spPr>
          <a:xfrm>
            <a:off x="-26525" y="4628497"/>
            <a:ext cx="9144000" cy="457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DAF2B3-AAF2-32A3-3B45-A6D2517DC3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79411" y="4747421"/>
            <a:ext cx="1073649" cy="23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360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D0582B-6E87-1B9F-8B7D-DD6577B86B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593" y="4747421"/>
            <a:ext cx="2349500" cy="3077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A43E8D-FB10-BFAD-52D9-8108041A4E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" b="-7"/>
          <a:stretch/>
        </p:blipFill>
        <p:spPr>
          <a:xfrm>
            <a:off x="-26525" y="4628497"/>
            <a:ext cx="9144000" cy="457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73D034-57CF-C6CB-EE89-D903A7C8BB8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79411" y="4747421"/>
            <a:ext cx="1073649" cy="23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5827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814"/>
            <a:ext cx="8229600" cy="5012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882625"/>
            <a:ext cx="8229600" cy="339447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B3F8AE-DDFA-AC03-9601-4FC81AC1A1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593" y="4747421"/>
            <a:ext cx="2349500" cy="3077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850EF3-71DE-44BF-C167-D7201E0828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" b="-7"/>
          <a:stretch/>
        </p:blipFill>
        <p:spPr>
          <a:xfrm>
            <a:off x="-26525" y="4628497"/>
            <a:ext cx="9144000" cy="45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D904A5-A65C-4250-14A4-B5535AD239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79411" y="4747421"/>
            <a:ext cx="1073649" cy="23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168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1527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1527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9D61B4-25A3-B192-03D4-2820424DD6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593" y="4747421"/>
            <a:ext cx="2349500" cy="3077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982881-3038-287F-45A8-B46C5503F6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" b="-7"/>
          <a:stretch/>
        </p:blipFill>
        <p:spPr>
          <a:xfrm>
            <a:off x="-26525" y="4628497"/>
            <a:ext cx="9144000" cy="457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1A55A6-0E22-B3EA-6314-EBE2F276D29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79411" y="4747421"/>
            <a:ext cx="1073649" cy="23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9933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6462" y="959964"/>
            <a:ext cx="7086599" cy="1102519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2260" y="2062483"/>
            <a:ext cx="6400800" cy="1314450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FB1D-2CDD-CF44-93B1-657627E239FD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2AB70-ACF7-B149-9279-6350C00EEE4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FF4ED574-22D8-C5F3-1497-AF5E9C33D3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-56" b="-56"/>
          <a:stretch>
            <a:fillRect/>
          </a:stretch>
        </p:blipFill>
        <p:spPr>
          <a:xfrm>
            <a:off x="-26525" y="0"/>
            <a:ext cx="9193852" cy="5143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31D059-0658-E54A-3286-783FE0C34B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6525" y="1130300"/>
            <a:ext cx="2717800" cy="2882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6D995C-1FBE-8954-0673-5788CFEDF79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9144000" cy="631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9917BA-B898-3019-F167-0E23D4F272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7" b="-7"/>
          <a:stretch/>
        </p:blipFill>
        <p:spPr>
          <a:xfrm>
            <a:off x="-26525" y="4628497"/>
            <a:ext cx="9144000" cy="457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405E71-91A9-8D47-8A90-474ED27EF22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72592" y="4747420"/>
            <a:ext cx="2349500" cy="307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80A5BD-E6A6-1AA1-C67A-AA26916D8B8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0" y="4747420"/>
            <a:ext cx="1114061" cy="26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9103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6462" y="959964"/>
            <a:ext cx="7086599" cy="1102519"/>
          </a:xfrm>
        </p:spPr>
        <p:txBody>
          <a:bodyPr/>
          <a:lstStyle>
            <a:lvl1pPr algn="r"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2260" y="2062483"/>
            <a:ext cx="6400800" cy="1314450"/>
          </a:xfrm>
        </p:spPr>
        <p:txBody>
          <a:bodyPr/>
          <a:lstStyle>
            <a:lvl1pPr marL="0" indent="0" algn="r"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42E554-7BBD-157B-2308-B330986EE1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525" y="1130300"/>
            <a:ext cx="2717800" cy="2882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C1A6C2-14F4-F793-9F47-6E5553345E7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2593" y="4747421"/>
            <a:ext cx="2349500" cy="3077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2E0A22-8C61-77E3-2F00-D3FC39E939A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9144000" cy="631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BCD569-0B83-E3BD-C102-596E71209F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7" b="-7"/>
          <a:stretch/>
        </p:blipFill>
        <p:spPr>
          <a:xfrm>
            <a:off x="-26525" y="4628497"/>
            <a:ext cx="9144000" cy="457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02C53C-9900-ABA4-EE75-0F2B66AD1A8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279411" y="4747421"/>
            <a:ext cx="1073649" cy="23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308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6462" y="959964"/>
            <a:ext cx="7086599" cy="1102519"/>
          </a:xfrm>
        </p:spPr>
        <p:txBody>
          <a:bodyPr/>
          <a:lstStyle>
            <a:lvl1pPr algn="r"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2260" y="2062483"/>
            <a:ext cx="6400800" cy="1314450"/>
          </a:xfrm>
        </p:spPr>
        <p:txBody>
          <a:bodyPr/>
          <a:lstStyle>
            <a:lvl1pPr marL="0" indent="0" algn="r"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42E554-7BBD-157B-2308-B330986EE1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525" y="1130300"/>
            <a:ext cx="2717800" cy="2882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C1A6C2-14F4-F793-9F47-6E5553345E7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2593" y="4747421"/>
            <a:ext cx="2349500" cy="3077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2E0A22-8C61-77E3-2F00-D3FC39E939A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9144000" cy="631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BCD569-0B83-E3BD-C102-596E71209F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7" b="-7"/>
          <a:stretch/>
        </p:blipFill>
        <p:spPr>
          <a:xfrm>
            <a:off x="-26525" y="4628497"/>
            <a:ext cx="9144000" cy="457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EF2B87-F285-93FF-6C49-718753E3671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279411" y="4747421"/>
            <a:ext cx="1073649" cy="23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16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380"/>
            <a:ext cx="8229600" cy="573395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2625"/>
            <a:ext cx="8229600" cy="3394472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  <a:lvl2pPr>
              <a:defRPr>
                <a:solidFill>
                  <a:srgbClr val="0E1C58"/>
                </a:solidFill>
              </a:defRPr>
            </a:lvl2pPr>
            <a:lvl3pPr>
              <a:defRPr>
                <a:solidFill>
                  <a:srgbClr val="0E1C58"/>
                </a:solidFill>
              </a:defRPr>
            </a:lvl3pPr>
            <a:lvl4pPr>
              <a:defRPr>
                <a:solidFill>
                  <a:srgbClr val="0E1C58"/>
                </a:solidFill>
              </a:defRPr>
            </a:lvl4pPr>
            <a:lvl5pPr>
              <a:defRPr>
                <a:solidFill>
                  <a:srgbClr val="0E1C5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3D2802-D886-0B63-DA15-E3C5DEF0CD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593" y="4747421"/>
            <a:ext cx="2349500" cy="3077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18E189-D079-A366-3705-A8DBC33F356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631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384795-5525-C876-08FB-E4A73142B5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" b="-7"/>
          <a:stretch/>
        </p:blipFill>
        <p:spPr>
          <a:xfrm>
            <a:off x="-26525" y="4628497"/>
            <a:ext cx="9144000" cy="457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F80018-6C42-FA03-7447-FF07587F266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79411" y="4747421"/>
            <a:ext cx="1073649" cy="23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95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380"/>
            <a:ext cx="8229600" cy="573395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2625"/>
            <a:ext cx="8229600" cy="3394472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  <a:lvl2pPr>
              <a:defRPr>
                <a:solidFill>
                  <a:srgbClr val="0E1C58"/>
                </a:solidFill>
              </a:defRPr>
            </a:lvl2pPr>
            <a:lvl3pPr>
              <a:defRPr>
                <a:solidFill>
                  <a:srgbClr val="0E1C58"/>
                </a:solidFill>
              </a:defRPr>
            </a:lvl3pPr>
            <a:lvl4pPr>
              <a:defRPr>
                <a:solidFill>
                  <a:srgbClr val="0E1C58"/>
                </a:solidFill>
              </a:defRPr>
            </a:lvl4pPr>
            <a:lvl5pPr>
              <a:defRPr>
                <a:solidFill>
                  <a:srgbClr val="0E1C5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3D2802-D886-0B63-DA15-E3C5DEF0CD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593" y="4747421"/>
            <a:ext cx="2349500" cy="3077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18E189-D079-A366-3705-A8DBC33F356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631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384795-5525-C876-08FB-E4A73142B5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" b="-7"/>
          <a:stretch/>
        </p:blipFill>
        <p:spPr>
          <a:xfrm>
            <a:off x="-26525" y="4628497"/>
            <a:ext cx="9144000" cy="457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51D166-5CBF-458F-E5FC-231BF53E323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79411" y="4747421"/>
            <a:ext cx="1073649" cy="23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22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6462" y="959964"/>
            <a:ext cx="7086599" cy="1102519"/>
          </a:xfrm>
        </p:spPr>
        <p:txBody>
          <a:bodyPr/>
          <a:lstStyle>
            <a:lvl1pPr algn="r"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2260" y="2062483"/>
            <a:ext cx="6400800" cy="1314450"/>
          </a:xfrm>
        </p:spPr>
        <p:txBody>
          <a:bodyPr/>
          <a:lstStyle>
            <a:lvl1pPr marL="0" indent="0" algn="r"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42E554-7BBD-157B-2308-B330986EE1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525" y="1130300"/>
            <a:ext cx="2717800" cy="2882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C1A6C2-14F4-F793-9F47-6E5553345E7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2593" y="4747421"/>
            <a:ext cx="2349500" cy="3077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2E0A22-8C61-77E3-2F00-D3FC39E939A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9144000" cy="631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BCD569-0B83-E3BD-C102-596E71209F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7" b="-7"/>
          <a:stretch/>
        </p:blipFill>
        <p:spPr>
          <a:xfrm>
            <a:off x="-26525" y="4628497"/>
            <a:ext cx="9144000" cy="457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02C53C-9900-ABA4-EE75-0F2B66AD1A8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279411" y="4747421"/>
            <a:ext cx="1073649" cy="23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587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>
                <a:solidFill>
                  <a:srgbClr val="0E1C58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1BD846-C287-F085-39EB-45DD701F54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593" y="4747421"/>
            <a:ext cx="2349500" cy="3077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C95253-99C1-2949-9506-C920A8E5F2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" b="-7"/>
          <a:stretch/>
        </p:blipFill>
        <p:spPr>
          <a:xfrm>
            <a:off x="-26525" y="4628497"/>
            <a:ext cx="9144000" cy="457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0C893B-B00A-3076-2627-8EF0863F6F2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79411" y="4747421"/>
            <a:ext cx="1073649" cy="23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5532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814"/>
            <a:ext cx="8229600" cy="544529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25923"/>
            <a:ext cx="4038600" cy="3394472"/>
          </a:xfrm>
        </p:spPr>
        <p:txBody>
          <a:bodyPr/>
          <a:lstStyle>
            <a:lvl1pPr>
              <a:defRPr sz="2100">
                <a:solidFill>
                  <a:srgbClr val="0E1C58"/>
                </a:solidFill>
              </a:defRPr>
            </a:lvl1pPr>
            <a:lvl2pPr>
              <a:defRPr sz="1800">
                <a:solidFill>
                  <a:srgbClr val="0E1C58"/>
                </a:solidFill>
              </a:defRPr>
            </a:lvl2pPr>
            <a:lvl3pPr>
              <a:defRPr sz="1500">
                <a:solidFill>
                  <a:srgbClr val="0E1C58"/>
                </a:solidFill>
              </a:defRPr>
            </a:lvl3pPr>
            <a:lvl4pPr>
              <a:defRPr sz="1350">
                <a:solidFill>
                  <a:srgbClr val="0E1C58"/>
                </a:solidFill>
              </a:defRPr>
            </a:lvl4pPr>
            <a:lvl5pPr>
              <a:defRPr sz="1350">
                <a:solidFill>
                  <a:srgbClr val="0E1C58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25923"/>
            <a:ext cx="4038600" cy="3394472"/>
          </a:xfrm>
        </p:spPr>
        <p:txBody>
          <a:bodyPr/>
          <a:lstStyle>
            <a:lvl1pPr>
              <a:defRPr sz="2100">
                <a:solidFill>
                  <a:srgbClr val="0E1C58"/>
                </a:solidFill>
              </a:defRPr>
            </a:lvl1pPr>
            <a:lvl2pPr>
              <a:defRPr sz="1800">
                <a:solidFill>
                  <a:srgbClr val="0E1C58"/>
                </a:solidFill>
              </a:defRPr>
            </a:lvl2pPr>
            <a:lvl3pPr>
              <a:defRPr sz="1500">
                <a:solidFill>
                  <a:srgbClr val="0E1C58"/>
                </a:solidFill>
              </a:defRPr>
            </a:lvl3pPr>
            <a:lvl4pPr>
              <a:defRPr sz="1350">
                <a:solidFill>
                  <a:srgbClr val="0E1C58"/>
                </a:solidFill>
              </a:defRPr>
            </a:lvl4pPr>
            <a:lvl5pPr>
              <a:defRPr sz="1350">
                <a:solidFill>
                  <a:srgbClr val="0E1C58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285176-890E-F04F-FCAA-F81990C691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593" y="4747421"/>
            <a:ext cx="2349500" cy="3077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021A12-2349-9E69-3CED-C0A9B2F0E5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" b="-7"/>
          <a:stretch/>
        </p:blipFill>
        <p:spPr>
          <a:xfrm>
            <a:off x="-26525" y="4628497"/>
            <a:ext cx="9144000" cy="457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9F40BD-EBE4-4A73-BF3E-879421A8739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79411" y="4747421"/>
            <a:ext cx="1073649" cy="23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584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947"/>
            <a:ext cx="8229600" cy="587828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62675"/>
            <a:ext cx="4040188" cy="47982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rgbClr val="0E1C58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342496"/>
            <a:ext cx="4040188" cy="2963466"/>
          </a:xfrm>
        </p:spPr>
        <p:txBody>
          <a:bodyPr/>
          <a:lstStyle>
            <a:lvl1pPr>
              <a:defRPr sz="1800">
                <a:solidFill>
                  <a:srgbClr val="0E1C58"/>
                </a:solidFill>
              </a:defRPr>
            </a:lvl1pPr>
            <a:lvl2pPr>
              <a:defRPr sz="1500">
                <a:solidFill>
                  <a:srgbClr val="0E1C58"/>
                </a:solidFill>
              </a:defRPr>
            </a:lvl2pPr>
            <a:lvl3pPr>
              <a:defRPr sz="1350">
                <a:solidFill>
                  <a:srgbClr val="0E1C58"/>
                </a:solidFill>
              </a:defRPr>
            </a:lvl3pPr>
            <a:lvl4pPr>
              <a:defRPr sz="1200">
                <a:solidFill>
                  <a:srgbClr val="0E1C58"/>
                </a:solidFill>
              </a:defRPr>
            </a:lvl4pPr>
            <a:lvl5pPr>
              <a:defRPr sz="1200">
                <a:solidFill>
                  <a:srgbClr val="0E1C58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862675"/>
            <a:ext cx="4041775" cy="47982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rgbClr val="0E1C58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342496"/>
            <a:ext cx="4041775" cy="2963466"/>
          </a:xfrm>
        </p:spPr>
        <p:txBody>
          <a:bodyPr/>
          <a:lstStyle>
            <a:lvl1pPr>
              <a:defRPr sz="1800">
                <a:solidFill>
                  <a:srgbClr val="0E1C58"/>
                </a:solidFill>
              </a:defRPr>
            </a:lvl1pPr>
            <a:lvl2pPr>
              <a:defRPr sz="1500">
                <a:solidFill>
                  <a:srgbClr val="0E1C58"/>
                </a:solidFill>
              </a:defRPr>
            </a:lvl2pPr>
            <a:lvl3pPr>
              <a:defRPr sz="1350">
                <a:solidFill>
                  <a:srgbClr val="0E1C58"/>
                </a:solidFill>
              </a:defRPr>
            </a:lvl3pPr>
            <a:lvl4pPr>
              <a:defRPr sz="1200">
                <a:solidFill>
                  <a:srgbClr val="0E1C58"/>
                </a:solidFill>
              </a:defRPr>
            </a:lvl4pPr>
            <a:lvl5pPr>
              <a:defRPr sz="1200">
                <a:solidFill>
                  <a:srgbClr val="0E1C58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415D29-A769-AF17-0203-44817EE429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593" y="4747421"/>
            <a:ext cx="2349500" cy="3077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B5D6F2-3F91-FEFC-50D9-EFC8C867C9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" b="-7"/>
          <a:stretch/>
        </p:blipFill>
        <p:spPr>
          <a:xfrm>
            <a:off x="-26525" y="4628497"/>
            <a:ext cx="9144000" cy="457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89BF86-D5AF-E9B4-87E6-5752688B2BA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79411" y="4747421"/>
            <a:ext cx="1073649" cy="23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133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947"/>
            <a:ext cx="8229600" cy="587828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3ABB3-F728-9AE1-FE5A-18C611B41A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593" y="4747421"/>
            <a:ext cx="2349500" cy="307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57B01B-F5C0-00B0-73AA-784BA2E4A1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" b="-7"/>
          <a:stretch/>
        </p:blipFill>
        <p:spPr>
          <a:xfrm>
            <a:off x="-26525" y="4628497"/>
            <a:ext cx="9144000" cy="457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02240D-905B-1BC7-7866-8E2F5A13C50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79411" y="4747421"/>
            <a:ext cx="1073649" cy="23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8944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3328E2-9C5A-A66C-97DF-DA58EAA91A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593" y="4747421"/>
            <a:ext cx="2349500" cy="3077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157595-65A9-0A2A-68EB-9E12AAEC53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" b="-7"/>
          <a:stretch/>
        </p:blipFill>
        <p:spPr>
          <a:xfrm>
            <a:off x="-26525" y="4628497"/>
            <a:ext cx="9144000" cy="45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B210A4-3A9B-7C4D-19F9-5FFACE7FDE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79411" y="4747421"/>
            <a:ext cx="1073649" cy="23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023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A54A45-94E3-9D4F-84DC-29D001EA28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593" y="4747421"/>
            <a:ext cx="2349500" cy="3077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48C837-9436-4B6B-2388-EEF9E17A15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" b="-7"/>
          <a:stretch/>
        </p:blipFill>
        <p:spPr>
          <a:xfrm>
            <a:off x="-26525" y="4628497"/>
            <a:ext cx="9144000" cy="457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DAF2B3-AAF2-32A3-3B45-A6D2517DC3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79411" y="4747421"/>
            <a:ext cx="1073649" cy="23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5944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D0582B-6E87-1B9F-8B7D-DD6577B86B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593" y="4747421"/>
            <a:ext cx="2349500" cy="3077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A43E8D-FB10-BFAD-52D9-8108041A4E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" b="-7"/>
          <a:stretch/>
        </p:blipFill>
        <p:spPr>
          <a:xfrm>
            <a:off x="-26525" y="4628497"/>
            <a:ext cx="9144000" cy="457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73D034-57CF-C6CB-EE89-D903A7C8BB8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79411" y="4747421"/>
            <a:ext cx="1073649" cy="23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3055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814"/>
            <a:ext cx="8229600" cy="5012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882625"/>
            <a:ext cx="8229600" cy="339447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B3F8AE-DDFA-AC03-9601-4FC81AC1A1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593" y="4747421"/>
            <a:ext cx="2349500" cy="3077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850EF3-71DE-44BF-C167-D7201E0828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" b="-7"/>
          <a:stretch/>
        </p:blipFill>
        <p:spPr>
          <a:xfrm>
            <a:off x="-26525" y="4628497"/>
            <a:ext cx="9144000" cy="45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D904A5-A65C-4250-14A4-B5535AD239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79411" y="4747421"/>
            <a:ext cx="1073649" cy="23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821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1527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1527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9D61B4-25A3-B192-03D4-2820424DD6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593" y="4747421"/>
            <a:ext cx="2349500" cy="3077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982881-3038-287F-45A8-B46C5503F6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" b="-7"/>
          <a:stretch/>
        </p:blipFill>
        <p:spPr>
          <a:xfrm>
            <a:off x="-26525" y="4628497"/>
            <a:ext cx="9144000" cy="457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1A55A6-0E22-B3EA-6314-EBE2F276D29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79411" y="4747421"/>
            <a:ext cx="1073649" cy="23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699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6462" y="959964"/>
            <a:ext cx="7086599" cy="1102519"/>
          </a:xfrm>
        </p:spPr>
        <p:txBody>
          <a:bodyPr/>
          <a:lstStyle>
            <a:lvl1pPr algn="r"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2260" y="2062483"/>
            <a:ext cx="6400800" cy="1314450"/>
          </a:xfrm>
        </p:spPr>
        <p:txBody>
          <a:bodyPr/>
          <a:lstStyle>
            <a:lvl1pPr marL="0" indent="0" algn="r"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42E554-7BBD-157B-2308-B330986EE1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525" y="1130300"/>
            <a:ext cx="2717800" cy="2882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C1A6C2-14F4-F793-9F47-6E5553345E7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2593" y="4747421"/>
            <a:ext cx="2349500" cy="3077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2E0A22-8C61-77E3-2F00-D3FC39E939A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9144000" cy="631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BCD569-0B83-E3BD-C102-596E71209F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7" b="-7"/>
          <a:stretch/>
        </p:blipFill>
        <p:spPr>
          <a:xfrm>
            <a:off x="-26525" y="4628497"/>
            <a:ext cx="9144000" cy="457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EF2B87-F285-93FF-6C49-718753E3671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279411" y="4747421"/>
            <a:ext cx="1073649" cy="23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987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380"/>
            <a:ext cx="8229600" cy="573395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2625"/>
            <a:ext cx="8229600" cy="3394472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  <a:lvl2pPr>
              <a:defRPr>
                <a:solidFill>
                  <a:srgbClr val="0E1C58"/>
                </a:solidFill>
              </a:defRPr>
            </a:lvl2pPr>
            <a:lvl3pPr>
              <a:defRPr>
                <a:solidFill>
                  <a:srgbClr val="0E1C58"/>
                </a:solidFill>
              </a:defRPr>
            </a:lvl3pPr>
            <a:lvl4pPr>
              <a:defRPr>
                <a:solidFill>
                  <a:srgbClr val="0E1C58"/>
                </a:solidFill>
              </a:defRPr>
            </a:lvl4pPr>
            <a:lvl5pPr>
              <a:defRPr>
                <a:solidFill>
                  <a:srgbClr val="0E1C5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3D2802-D886-0B63-DA15-E3C5DEF0CD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593" y="4747421"/>
            <a:ext cx="2349500" cy="3077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18E189-D079-A366-3705-A8DBC33F356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631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384795-5525-C876-08FB-E4A73142B5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" b="-7"/>
          <a:stretch/>
        </p:blipFill>
        <p:spPr>
          <a:xfrm>
            <a:off x="-26525" y="4628497"/>
            <a:ext cx="9144000" cy="457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F80018-6C42-FA03-7447-FF07587F266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79411" y="4747421"/>
            <a:ext cx="1073649" cy="23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81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380"/>
            <a:ext cx="8229600" cy="573395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2625"/>
            <a:ext cx="8229600" cy="3394472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  <a:lvl2pPr>
              <a:defRPr>
                <a:solidFill>
                  <a:srgbClr val="0E1C58"/>
                </a:solidFill>
              </a:defRPr>
            </a:lvl2pPr>
            <a:lvl3pPr>
              <a:defRPr>
                <a:solidFill>
                  <a:srgbClr val="0E1C58"/>
                </a:solidFill>
              </a:defRPr>
            </a:lvl3pPr>
            <a:lvl4pPr>
              <a:defRPr>
                <a:solidFill>
                  <a:srgbClr val="0E1C58"/>
                </a:solidFill>
              </a:defRPr>
            </a:lvl4pPr>
            <a:lvl5pPr>
              <a:defRPr>
                <a:solidFill>
                  <a:srgbClr val="0E1C5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3D2802-D886-0B63-DA15-E3C5DEF0CD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593" y="4747421"/>
            <a:ext cx="2349500" cy="3077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18E189-D079-A366-3705-A8DBC33F356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631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384795-5525-C876-08FB-E4A73142B5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" b="-7"/>
          <a:stretch/>
        </p:blipFill>
        <p:spPr>
          <a:xfrm>
            <a:off x="-26525" y="4628497"/>
            <a:ext cx="9144000" cy="457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51D166-5CBF-458F-E5FC-231BF53E323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79411" y="4747421"/>
            <a:ext cx="1073649" cy="23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070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>
                <a:solidFill>
                  <a:srgbClr val="0E1C58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1BD846-C287-F085-39EB-45DD701F54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593" y="4747421"/>
            <a:ext cx="2349500" cy="3077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C95253-99C1-2949-9506-C920A8E5F2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" b="-7"/>
          <a:stretch/>
        </p:blipFill>
        <p:spPr>
          <a:xfrm>
            <a:off x="-26525" y="4628497"/>
            <a:ext cx="9144000" cy="457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0C893B-B00A-3076-2627-8EF0863F6F2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79411" y="4747421"/>
            <a:ext cx="1073649" cy="23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63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814"/>
            <a:ext cx="8229600" cy="544529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25923"/>
            <a:ext cx="4038600" cy="3394472"/>
          </a:xfrm>
        </p:spPr>
        <p:txBody>
          <a:bodyPr/>
          <a:lstStyle>
            <a:lvl1pPr>
              <a:defRPr sz="2100">
                <a:solidFill>
                  <a:srgbClr val="0E1C58"/>
                </a:solidFill>
              </a:defRPr>
            </a:lvl1pPr>
            <a:lvl2pPr>
              <a:defRPr sz="1800">
                <a:solidFill>
                  <a:srgbClr val="0E1C58"/>
                </a:solidFill>
              </a:defRPr>
            </a:lvl2pPr>
            <a:lvl3pPr>
              <a:defRPr sz="1500">
                <a:solidFill>
                  <a:srgbClr val="0E1C58"/>
                </a:solidFill>
              </a:defRPr>
            </a:lvl3pPr>
            <a:lvl4pPr>
              <a:defRPr sz="1350">
                <a:solidFill>
                  <a:srgbClr val="0E1C58"/>
                </a:solidFill>
              </a:defRPr>
            </a:lvl4pPr>
            <a:lvl5pPr>
              <a:defRPr sz="1350">
                <a:solidFill>
                  <a:srgbClr val="0E1C58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25923"/>
            <a:ext cx="4038600" cy="3394472"/>
          </a:xfrm>
        </p:spPr>
        <p:txBody>
          <a:bodyPr/>
          <a:lstStyle>
            <a:lvl1pPr>
              <a:defRPr sz="2100">
                <a:solidFill>
                  <a:srgbClr val="0E1C58"/>
                </a:solidFill>
              </a:defRPr>
            </a:lvl1pPr>
            <a:lvl2pPr>
              <a:defRPr sz="1800">
                <a:solidFill>
                  <a:srgbClr val="0E1C58"/>
                </a:solidFill>
              </a:defRPr>
            </a:lvl2pPr>
            <a:lvl3pPr>
              <a:defRPr sz="1500">
                <a:solidFill>
                  <a:srgbClr val="0E1C58"/>
                </a:solidFill>
              </a:defRPr>
            </a:lvl3pPr>
            <a:lvl4pPr>
              <a:defRPr sz="1350">
                <a:solidFill>
                  <a:srgbClr val="0E1C58"/>
                </a:solidFill>
              </a:defRPr>
            </a:lvl4pPr>
            <a:lvl5pPr>
              <a:defRPr sz="1350">
                <a:solidFill>
                  <a:srgbClr val="0E1C58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285176-890E-F04F-FCAA-F81990C691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593" y="4747421"/>
            <a:ext cx="2349500" cy="3077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021A12-2349-9E69-3CED-C0A9B2F0E5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" b="-7"/>
          <a:stretch/>
        </p:blipFill>
        <p:spPr>
          <a:xfrm>
            <a:off x="-26525" y="4628497"/>
            <a:ext cx="9144000" cy="457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9F40BD-EBE4-4A73-BF3E-879421A8739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79411" y="4747421"/>
            <a:ext cx="1073649" cy="23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06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947"/>
            <a:ext cx="8229600" cy="587828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62675"/>
            <a:ext cx="4040188" cy="47982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rgbClr val="0E1C58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342496"/>
            <a:ext cx="4040188" cy="2963466"/>
          </a:xfrm>
        </p:spPr>
        <p:txBody>
          <a:bodyPr/>
          <a:lstStyle>
            <a:lvl1pPr>
              <a:defRPr sz="1800">
                <a:solidFill>
                  <a:srgbClr val="0E1C58"/>
                </a:solidFill>
              </a:defRPr>
            </a:lvl1pPr>
            <a:lvl2pPr>
              <a:defRPr sz="1500">
                <a:solidFill>
                  <a:srgbClr val="0E1C58"/>
                </a:solidFill>
              </a:defRPr>
            </a:lvl2pPr>
            <a:lvl3pPr>
              <a:defRPr sz="1350">
                <a:solidFill>
                  <a:srgbClr val="0E1C58"/>
                </a:solidFill>
              </a:defRPr>
            </a:lvl3pPr>
            <a:lvl4pPr>
              <a:defRPr sz="1200">
                <a:solidFill>
                  <a:srgbClr val="0E1C58"/>
                </a:solidFill>
              </a:defRPr>
            </a:lvl4pPr>
            <a:lvl5pPr>
              <a:defRPr sz="1200">
                <a:solidFill>
                  <a:srgbClr val="0E1C58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862675"/>
            <a:ext cx="4041775" cy="47982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rgbClr val="0E1C58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342496"/>
            <a:ext cx="4041775" cy="2963466"/>
          </a:xfrm>
        </p:spPr>
        <p:txBody>
          <a:bodyPr/>
          <a:lstStyle>
            <a:lvl1pPr>
              <a:defRPr sz="1800">
                <a:solidFill>
                  <a:srgbClr val="0E1C58"/>
                </a:solidFill>
              </a:defRPr>
            </a:lvl1pPr>
            <a:lvl2pPr>
              <a:defRPr sz="1500">
                <a:solidFill>
                  <a:srgbClr val="0E1C58"/>
                </a:solidFill>
              </a:defRPr>
            </a:lvl2pPr>
            <a:lvl3pPr>
              <a:defRPr sz="1350">
                <a:solidFill>
                  <a:srgbClr val="0E1C58"/>
                </a:solidFill>
              </a:defRPr>
            </a:lvl3pPr>
            <a:lvl4pPr>
              <a:defRPr sz="1200">
                <a:solidFill>
                  <a:srgbClr val="0E1C58"/>
                </a:solidFill>
              </a:defRPr>
            </a:lvl4pPr>
            <a:lvl5pPr>
              <a:defRPr sz="1200">
                <a:solidFill>
                  <a:srgbClr val="0E1C58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415D29-A769-AF17-0203-44817EE429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593" y="4747421"/>
            <a:ext cx="2349500" cy="3077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B5D6F2-3F91-FEFC-50D9-EFC8C867C9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" b="-7"/>
          <a:stretch/>
        </p:blipFill>
        <p:spPr>
          <a:xfrm>
            <a:off x="-26525" y="4628497"/>
            <a:ext cx="9144000" cy="457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89BF86-D5AF-E9B4-87E6-5752688B2BA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79411" y="4747421"/>
            <a:ext cx="1073649" cy="23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017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947"/>
            <a:ext cx="8229600" cy="587828"/>
          </a:xfrm>
        </p:spPr>
        <p:txBody>
          <a:bodyPr/>
          <a:lstStyle>
            <a:lvl1pPr>
              <a:defRPr>
                <a:solidFill>
                  <a:srgbClr val="0E1C58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3ABB3-F728-9AE1-FE5A-18C611B41A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593" y="4747421"/>
            <a:ext cx="2349500" cy="307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57B01B-F5C0-00B0-73AA-784BA2E4A1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" b="-7"/>
          <a:stretch/>
        </p:blipFill>
        <p:spPr>
          <a:xfrm>
            <a:off x="-26525" y="4628497"/>
            <a:ext cx="9144000" cy="457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02240D-905B-1BC7-7866-8E2F5A13C50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79411" y="4747421"/>
            <a:ext cx="1073649" cy="23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411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FFB1D-2CDD-CF44-93B1-657627E239FD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2AB70-ACF7-B149-9279-6350C00EE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854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rgbClr val="C2D0DD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FFB1D-2CDD-CF44-93B1-657627E239FD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2AB70-ACF7-B149-9279-6350C00EE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526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2.seas.gwu.edu/~gparmer/resources/2021-09-20-Office-Hours-HOWTO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dos.csail.mit.edu/6.S081/2023/xv6/book-riscv-rev3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ophat.com/" TargetMode="Externa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zybooks.com/zybook/VANDERBILTCS3281-5281Spring2026" TargetMode="External"/><Relationship Id="rId7" Type="http://schemas.openxmlformats.org/officeDocument/2006/relationships/hyperlink" Target="https://vanderbilt.edu/brightspace/" TargetMode="External"/><Relationship Id="rId2" Type="http://schemas.openxmlformats.org/officeDocument/2006/relationships/hyperlink" Target="http://pages.cs.wisc.edu/~remzi/OSTEP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lassroom.github.com/classrooms/30844110-cs3281-classroom-spring2026" TargetMode="External"/><Relationship Id="rId5" Type="http://schemas.openxmlformats.org/officeDocument/2006/relationships/hyperlink" Target="https://github.com/cs3281/lectures" TargetMode="External"/><Relationship Id="rId4" Type="http://schemas.openxmlformats.org/officeDocument/2006/relationships/hyperlink" Target="https://piazza.com/vanderbilt/spring2026/cs32815281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3281/lecture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missing.csail.mit.edu/" TargetMode="External"/><Relationship Id="rId2" Type="http://schemas.openxmlformats.org/officeDocument/2006/relationships/hyperlink" Target="https://github.com/cs3281/coding-interview-university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tdx.vanderbilt.edu/TDClient/33/Portal/Home/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zybooks.com/zybook/VANDERBILTCS3281-5281Spring2026" TargetMode="External"/><Relationship Id="rId2" Type="http://schemas.openxmlformats.org/officeDocument/2006/relationships/hyperlink" Target="http://pages.cs.wisc.edu/~remzi/OSTEP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Operating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CS3281 / CS5281</a:t>
            </a:r>
          </a:p>
          <a:p>
            <a:r>
              <a:rPr lang="en-US"/>
              <a:t>Spring 2026</a:t>
            </a:r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0868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4FEF0-AB68-4242-990A-8B4547078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829AD-13C7-87B3-8287-6CEC6FC38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Textbook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F2130-BC82-E83A-970F-B0C1799E0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82625"/>
            <a:ext cx="6062472" cy="3394472"/>
          </a:xfrm>
        </p:spPr>
        <p:txBody>
          <a:bodyPr>
            <a:normAutofit/>
          </a:bodyPr>
          <a:lstStyle/>
          <a:p>
            <a:r>
              <a:rPr lang="en-US" dirty="0"/>
              <a:t>Other possible texts:</a:t>
            </a:r>
          </a:p>
          <a:p>
            <a:pPr lvl="1"/>
            <a:r>
              <a:rPr lang="en-US" dirty="0"/>
              <a:t>The Linux Programming Interface</a:t>
            </a:r>
          </a:p>
          <a:p>
            <a:pPr lvl="1"/>
            <a:r>
              <a:rPr lang="en-US" dirty="0"/>
              <a:t>Computer Systems: A Programmer’s Perspective</a:t>
            </a:r>
          </a:p>
          <a:p>
            <a:pPr lvl="1"/>
            <a:r>
              <a:rPr lang="en-US" dirty="0"/>
              <a:t>Linux Kernel Development</a:t>
            </a:r>
          </a:p>
        </p:txBody>
      </p:sp>
    </p:spTree>
    <p:extLst>
      <p:ext uri="{BB962C8B-B14F-4D97-AF65-F5344CB8AC3E}">
        <p14:creationId xmlns:p14="http://schemas.microsoft.com/office/powerpoint/2010/main" val="3942674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Course Assessment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r>
              <a:rPr lang="en-US" dirty="0"/>
              <a:t>Programming assignments: 50%</a:t>
            </a:r>
          </a:p>
          <a:p>
            <a:r>
              <a:rPr lang="en-US" dirty="0">
                <a:cs typeface="Calibri"/>
              </a:rPr>
              <a:t>Take-home quizzes: 5%</a:t>
            </a:r>
          </a:p>
          <a:p>
            <a:r>
              <a:rPr lang="en-US" dirty="0"/>
              <a:t>Exam 1: 20%</a:t>
            </a:r>
          </a:p>
          <a:p>
            <a:r>
              <a:rPr lang="en-US" dirty="0">
                <a:cs typeface="Calibri"/>
              </a:rPr>
              <a:t>Exam 2: 20%</a:t>
            </a:r>
          </a:p>
          <a:p>
            <a:r>
              <a:rPr lang="en-US" dirty="0" err="1">
                <a:cs typeface="Calibri"/>
              </a:rPr>
              <a:t>Zybook</a:t>
            </a:r>
            <a:r>
              <a:rPr lang="en-US" dirty="0">
                <a:cs typeface="Calibri"/>
              </a:rPr>
              <a:t> activities: 3% </a:t>
            </a:r>
          </a:p>
          <a:p>
            <a:r>
              <a:rPr lang="en-US" dirty="0"/>
              <a:t>Attendance: 2%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7075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10BFC-4BFB-A3CD-6F3E-B3B8992A9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Quizzes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92AA-D763-F388-D2B9-DB26CB9A8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will be regular quizzes throughout the semester</a:t>
            </a:r>
          </a:p>
          <a:p>
            <a:endParaRPr lang="en-US" dirty="0"/>
          </a:p>
          <a:p>
            <a:r>
              <a:rPr lang="en-US" dirty="0"/>
              <a:t>You will do the quizzes outside class</a:t>
            </a:r>
          </a:p>
          <a:p>
            <a:endParaRPr lang="en-US" dirty="0"/>
          </a:p>
          <a:p>
            <a:r>
              <a:rPr lang="en-US" dirty="0"/>
              <a:t>Each quiz covers topics covered after the previous quiz</a:t>
            </a:r>
          </a:p>
          <a:p>
            <a:endParaRPr lang="en-US" dirty="0"/>
          </a:p>
          <a:p>
            <a:r>
              <a:rPr lang="en-US" dirty="0"/>
              <a:t>Expected to be conducted on Brightspace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96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Late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7293"/>
            <a:ext cx="8229600" cy="3545442"/>
          </a:xfrm>
        </p:spPr>
        <p:txBody>
          <a:bodyPr vert="horz" lIns="68580" tIns="34290" rIns="68580" bIns="34290" rtlCol="0" anchor="t">
            <a:normAutofit fontScale="92500" lnSpcReduction="20000"/>
          </a:bodyPr>
          <a:lstStyle/>
          <a:p>
            <a:r>
              <a:rPr lang="en-US" dirty="0">
                <a:ea typeface="+mn-lt"/>
                <a:cs typeface="+mn-lt"/>
              </a:rPr>
              <a:t>You have a total of 4 late days that you can use across programming assignments as you wish</a:t>
            </a:r>
          </a:p>
          <a:p>
            <a:pPr lvl="1"/>
            <a:r>
              <a:rPr lang="en-US" dirty="0">
                <a:ea typeface="+mn-lt"/>
                <a:cs typeface="+mn-lt"/>
              </a:rPr>
              <a:t>A maximum of two late days can be used on a given programing assignment </a:t>
            </a:r>
          </a:p>
          <a:p>
            <a:pPr lvl="1">
              <a:spcAft>
                <a:spcPts val="600"/>
              </a:spcAft>
            </a:pPr>
            <a:r>
              <a:rPr lang="en-US" dirty="0">
                <a:ea typeface="+mn-lt"/>
                <a:cs typeface="+mn-lt"/>
              </a:rPr>
              <a:t>Example: assignment is due by 11:59pm Monday; you can use two late days to submit that assignment by 11:59pm Wednesday with no penalty</a:t>
            </a:r>
            <a:endParaRPr lang="en-US" dirty="0">
              <a:cs typeface="Calibri"/>
            </a:endParaRPr>
          </a:p>
          <a:p>
            <a:pPr>
              <a:spcAft>
                <a:spcPts val="600"/>
              </a:spcAft>
            </a:pPr>
            <a:r>
              <a:rPr lang="en-US" dirty="0">
                <a:ea typeface="+mn-lt"/>
                <a:cs typeface="+mn-lt"/>
              </a:rPr>
              <a:t>To use late days: push a file named late_days.md to the top-level directory of your assignment repo with a line stating whether you're using one or two late days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>
                <a:ea typeface="+mn-lt"/>
                <a:cs typeface="+mn-lt"/>
              </a:rPr>
              <a:t>Assignments submitted more than two days late will </a:t>
            </a:r>
            <a:r>
              <a:rPr lang="en-US" u="sng" dirty="0">
                <a:ea typeface="+mn-lt"/>
                <a:cs typeface="+mn-lt"/>
              </a:rPr>
              <a:t>not be accepted</a:t>
            </a:r>
          </a:p>
          <a:p>
            <a:r>
              <a:rPr lang="en-US" b="1" dirty="0">
                <a:ea typeface="+mn-lt"/>
                <a:cs typeface="+mn-lt"/>
              </a:rPr>
              <a:t>No collaborations unless explicitly permitted</a:t>
            </a:r>
            <a:br>
              <a:rPr lang="en-US" dirty="0"/>
            </a:b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710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Late 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7293"/>
            <a:ext cx="8229600" cy="3545442"/>
          </a:xfrm>
        </p:spPr>
        <p:txBody>
          <a:bodyPr vert="horz" lIns="68580" tIns="34290" rIns="68580" bIns="34290" rtlCol="0" anchor="t">
            <a:normAutofit fontScale="92500" lnSpcReduction="20000"/>
          </a:bodyPr>
          <a:lstStyle/>
          <a:p>
            <a:r>
              <a:rPr lang="en-US" sz="2400" b="0" i="0" u="none" strike="noStrike" dirty="0">
                <a:solidFill>
                  <a:srgbClr val="0E1C58"/>
                </a:solidFill>
                <a:effectLst/>
                <a:latin typeface="Calibri" panose="020F0502020204030204" pitchFamily="34" charset="0"/>
              </a:rPr>
              <a:t>Assignments submitted on or after 12:00am the next day are required to use late days or take the late-day penalty</a:t>
            </a:r>
            <a:r>
              <a:rPr lang="en-US" dirty="0">
                <a:latin typeface="Calibri" panose="020F0502020204030204" pitchFamily="34" charset="0"/>
              </a:rPr>
              <a:t>, 20% per day</a:t>
            </a:r>
            <a:endParaRPr lang="en-US" sz="2400" b="0" i="0" u="none" strike="noStrike" dirty="0">
              <a:solidFill>
                <a:srgbClr val="0E1C58"/>
              </a:solidFill>
              <a:effectLst/>
              <a:latin typeface="Calibri" panose="020F050202020403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2400" b="0" i="0" u="none" strike="noStrike" dirty="0">
              <a:solidFill>
                <a:srgbClr val="0E1C58"/>
              </a:solidFill>
              <a:effectLst/>
              <a:latin typeface="Calibri" panose="020F050202020403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E1C58"/>
                </a:solidFill>
                <a:effectLst/>
                <a:latin typeface="Calibri" panose="020F0502020204030204" pitchFamily="34" charset="0"/>
              </a:rPr>
              <a:t>Do not wait until 11:59pm to make your first push!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b="0" i="0" u="none" strike="noStrike" dirty="0">
              <a:solidFill>
                <a:srgbClr val="0E1C58"/>
              </a:solidFill>
              <a:effectLst/>
              <a:latin typeface="Calibri" panose="020F0502020204030204" pitchFamily="34" charset="0"/>
            </a:endParaRPr>
          </a:p>
          <a:p>
            <a:r>
              <a:rPr lang="en-US" b="0" i="0" u="none" strike="noStrike" dirty="0">
                <a:solidFill>
                  <a:srgbClr val="0E1C58"/>
                </a:solidFill>
                <a:effectLst/>
                <a:latin typeface="Calibri" panose="020F0502020204030204" pitchFamily="34" charset="0"/>
              </a:rPr>
              <a:t>You may commit and push incremental results and are suggested to do so early and often</a:t>
            </a:r>
            <a:endParaRPr lang="en-US" dirty="0">
              <a:cs typeface="Calibri"/>
            </a:endParaRPr>
          </a:p>
          <a:p>
            <a:pPr>
              <a:spcAft>
                <a:spcPts val="600"/>
              </a:spcAft>
            </a:pPr>
            <a:endParaRPr lang="en-US" sz="2400" b="0" i="0" u="none" strike="noStrike" dirty="0">
              <a:solidFill>
                <a:srgbClr val="0E1C58"/>
              </a:solidFill>
              <a:effectLst/>
              <a:latin typeface="Calibri" panose="020F050202020403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2400" b="0" i="0" u="none" strike="noStrike" dirty="0">
                <a:solidFill>
                  <a:srgbClr val="0E1C58"/>
                </a:solidFill>
                <a:effectLst/>
                <a:latin typeface="Calibri" panose="020F0502020204030204" pitchFamily="34" charset="0"/>
              </a:rPr>
              <a:t>The last push before the deadline will be graded unless specified with late_days.md</a:t>
            </a:r>
            <a:br>
              <a:rPr lang="en-US" dirty="0"/>
            </a:b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5388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31EFA-B663-B5FC-0189-DC878EE56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Regrade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CE3BA-B431-0C5A-402B-B54E1A03A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82625"/>
            <a:ext cx="3228109" cy="3394472"/>
          </a:xfrm>
        </p:spPr>
        <p:txBody>
          <a:bodyPr/>
          <a:lstStyle/>
          <a:p>
            <a:r>
              <a:rPr lang="en-US"/>
              <a:t>Grading errors can and do happen</a:t>
            </a:r>
          </a:p>
          <a:p>
            <a:pPr lvl="1"/>
            <a:r>
              <a:rPr lang="en-US"/>
              <a:t>Not malicious!</a:t>
            </a:r>
          </a:p>
          <a:p>
            <a:r>
              <a:rPr lang="en-US"/>
              <a:t>You can “challenge” if you believe an error was made</a:t>
            </a:r>
          </a:p>
          <a:p>
            <a:r>
              <a:rPr lang="en-US"/>
              <a:t>If you are wrong, you may lose a late day</a:t>
            </a:r>
          </a:p>
        </p:txBody>
      </p:sp>
      <p:pic>
        <p:nvPicPr>
          <p:cNvPr id="3076" name="Picture 4" descr="Titans coach walks out of interviews after Cunningham questions: 'This is  so stupid' | WZTV">
            <a:extLst>
              <a:ext uri="{FF2B5EF4-FFF2-40B4-BE49-F238E27FC236}">
                <a16:creationId xmlns:a16="http://schemas.microsoft.com/office/drawing/2014/main" id="{71EC9222-C0A1-941A-BDA1-A26AE9A4D6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7" r="14116"/>
          <a:stretch/>
        </p:blipFill>
        <p:spPr bwMode="auto">
          <a:xfrm>
            <a:off x="4051513" y="882625"/>
            <a:ext cx="4579869" cy="339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887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F4DE3-4D0C-F818-A667-F674CDC5E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err="1"/>
              <a:t>ChatGPT</a:t>
            </a:r>
            <a:r>
              <a:rPr lang="en-US"/>
              <a:t> and AI assistants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10C0D-4743-A700-44B1-91EAC52BC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09625"/>
            <a:ext cx="8142051" cy="339447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have entered a new era with AI assistants</a:t>
            </a:r>
          </a:p>
          <a:p>
            <a:endParaRPr lang="en-US" dirty="0"/>
          </a:p>
          <a:p>
            <a:r>
              <a:rPr lang="en-US" dirty="0"/>
              <a:t>Our goal is to use them to </a:t>
            </a:r>
            <a:r>
              <a:rPr lang="en-US" u="sng" dirty="0"/>
              <a:t>enhance</a:t>
            </a:r>
            <a:r>
              <a:rPr lang="en-US" dirty="0"/>
              <a:t> the learning experience</a:t>
            </a:r>
          </a:p>
          <a:p>
            <a:endParaRPr lang="en-US" dirty="0"/>
          </a:p>
          <a:p>
            <a:r>
              <a:rPr lang="en-US" dirty="0"/>
              <a:t>You can use ChatGPT and other AI tools however you want! Make sure to disclose how you used an AI tool</a:t>
            </a:r>
          </a:p>
          <a:p>
            <a:endParaRPr lang="en-US" dirty="0"/>
          </a:p>
          <a:p>
            <a:r>
              <a:rPr lang="en-US" dirty="0"/>
              <a:t>ChatGPT can be a helpful aid, but it can’t totally do your homework for you! Sometimes, it can lead you off track, so think critically about its outputs</a:t>
            </a:r>
          </a:p>
        </p:txBody>
      </p:sp>
      <p:pic>
        <p:nvPicPr>
          <p:cNvPr id="1028" name="Picture 4" descr="ChatGPT - Wikipedia">
            <a:extLst>
              <a:ext uri="{FF2B5EF4-FFF2-40B4-BE49-F238E27FC236}">
                <a16:creationId xmlns:a16="http://schemas.microsoft.com/office/drawing/2014/main" id="{34C845FC-D84C-2E20-62B1-B617656C2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544" y="173314"/>
            <a:ext cx="1038921" cy="103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268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Course expectations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8826"/>
            <a:ext cx="8229600" cy="3394472"/>
          </a:xfrm>
        </p:spPr>
        <p:txBody>
          <a:bodyPr>
            <a:normAutofit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E1C58"/>
                </a:solidFill>
                <a:effectLst/>
                <a:latin typeface="Calibri" panose="020F0502020204030204" pitchFamily="34" charset="0"/>
              </a:rPr>
              <a:t>You are expected to attend class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 and participate in class discussions</a:t>
            </a:r>
            <a:endParaRPr lang="en-US" dirty="0"/>
          </a:p>
          <a:p>
            <a:endParaRPr lang="en-US" sz="2400" b="0" i="0" u="none" strike="noStrike" dirty="0">
              <a:solidFill>
                <a:srgbClr val="0E1C58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2400" b="0" i="0" u="none" strike="noStrike" dirty="0">
                <a:solidFill>
                  <a:srgbClr val="0E1C58"/>
                </a:solidFill>
                <a:effectLst/>
                <a:latin typeface="Calibri" panose="020F0502020204030204" pitchFamily="34" charset="0"/>
              </a:rPr>
              <a:t>All assignments are released in </a:t>
            </a:r>
            <a:r>
              <a:rPr lang="en-US" dirty="0">
                <a:latin typeface="Calibri" panose="020F0502020204030204" pitchFamily="34" charset="0"/>
              </a:rPr>
              <a:t>G</a:t>
            </a:r>
            <a:r>
              <a:rPr lang="en-US" sz="2400" b="0" i="0" u="none" strike="noStrike" dirty="0">
                <a:solidFill>
                  <a:srgbClr val="0E1C58"/>
                </a:solidFill>
                <a:effectLst/>
                <a:latin typeface="Calibri" panose="020F0502020204030204" pitchFamily="34" charset="0"/>
              </a:rPr>
              <a:t>itHub Classroom. You will access the assignments via </a:t>
            </a:r>
            <a:r>
              <a:rPr lang="en-US" dirty="0">
                <a:latin typeface="Calibri" panose="020F0502020204030204" pitchFamily="34" charset="0"/>
              </a:rPr>
              <a:t>B</a:t>
            </a:r>
            <a:r>
              <a:rPr lang="en-US" sz="2400" b="0" i="0" u="none" strike="noStrike" dirty="0">
                <a:solidFill>
                  <a:srgbClr val="0E1C58"/>
                </a:solidFill>
                <a:effectLst/>
                <a:latin typeface="Calibri" panose="020F0502020204030204" pitchFamily="34" charset="0"/>
              </a:rPr>
              <a:t>rightspace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788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Course expectations: Office Hours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4492"/>
            <a:ext cx="8229600" cy="2487108"/>
          </a:xfrm>
        </p:spPr>
        <p:txBody>
          <a:bodyPr>
            <a:normAutofit/>
          </a:bodyPr>
          <a:lstStyle/>
          <a:p>
            <a:r>
              <a:rPr lang="en-US" dirty="0"/>
              <a:t>We will use an office-hour policy similar to the one listed here: </a:t>
            </a:r>
            <a:r>
              <a:rPr lang="en-US" dirty="0">
                <a:hlinkClick r:id="rId3"/>
              </a:rPr>
              <a:t>https://www2.seas.gwu.edu/~gparmer/resources/2021-09-20-Office-Hours-HOWTO.html</a:t>
            </a:r>
            <a:endParaRPr lang="en-US" dirty="0"/>
          </a:p>
          <a:p>
            <a:pPr lvl="1"/>
            <a:r>
              <a:rPr lang="en-US" dirty="0"/>
              <a:t>Please read this policy carefully and adhere to its guidelines</a:t>
            </a:r>
          </a:p>
          <a:p>
            <a:pPr lvl="1"/>
            <a:r>
              <a:rPr lang="en-US" dirty="0"/>
              <a:t>It will help you and us</a:t>
            </a:r>
          </a:p>
        </p:txBody>
      </p:sp>
    </p:spTree>
    <p:extLst>
      <p:ext uri="{BB962C8B-B14F-4D97-AF65-F5344CB8AC3E}">
        <p14:creationId xmlns:p14="http://schemas.microsoft.com/office/powerpoint/2010/main" val="1766559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Development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6493"/>
            <a:ext cx="8229600" cy="3394472"/>
          </a:xfrm>
        </p:spPr>
        <p:txBody>
          <a:bodyPr vert="horz" lIns="68580" tIns="34290" rIns="68580" bIns="34290" rtlCol="0" anchor="t">
            <a:normAutofit fontScale="85000" lnSpcReduction="10000"/>
          </a:bodyPr>
          <a:lstStyle/>
          <a:p>
            <a:r>
              <a:rPr lang="en-US" dirty="0"/>
              <a:t>This course will use C</a:t>
            </a:r>
          </a:p>
          <a:p>
            <a:pPr lvl="1"/>
            <a:r>
              <a:rPr lang="en-US" dirty="0"/>
              <a:t>This is an OS course, not a course on C</a:t>
            </a:r>
          </a:p>
          <a:p>
            <a:pPr lvl="1"/>
            <a:r>
              <a:rPr lang="en-US" dirty="0"/>
              <a:t>While some C material will be discussed, it is up to you to learn and build your proficiency in C if you aren’t proficient already</a:t>
            </a:r>
          </a:p>
          <a:p>
            <a:pPr lvl="2"/>
            <a:r>
              <a:rPr lang="en-US" dirty="0"/>
              <a:t>Remember, you can ask ChatGPT for help!</a:t>
            </a:r>
          </a:p>
          <a:p>
            <a:r>
              <a:rPr lang="en-US" dirty="0"/>
              <a:t>We will use Ubuntu (a Linux distribution) as the development environment</a:t>
            </a:r>
            <a:endParaRPr lang="en-US" dirty="0">
              <a:cs typeface="Calibri"/>
            </a:endParaRPr>
          </a:p>
          <a:p>
            <a:pPr lvl="1"/>
            <a:r>
              <a:rPr lang="en-US" dirty="0"/>
              <a:t>VMs provided through VUIT</a:t>
            </a:r>
          </a:p>
          <a:p>
            <a:pPr lvl="1"/>
            <a:r>
              <a:rPr lang="en-US" dirty="0"/>
              <a:t>You’re free to choose your development environment, but your work will be tested and evaluated on the Ubuntu VM environment</a:t>
            </a:r>
            <a:endParaRPr lang="en-US" dirty="0">
              <a:cs typeface="Calibri"/>
            </a:endParaRPr>
          </a:p>
          <a:p>
            <a:pPr lvl="1"/>
            <a:r>
              <a:rPr lang="en-US" dirty="0"/>
              <a:t>We do not support alternative environments</a:t>
            </a:r>
            <a:endParaRPr lang="en-US" dirty="0">
              <a:cs typeface="Calibri"/>
            </a:endParaRPr>
          </a:p>
          <a:p>
            <a:r>
              <a:rPr lang="en-US" dirty="0"/>
              <a:t>We will use GitHub and git for content and assignment management</a:t>
            </a:r>
          </a:p>
        </p:txBody>
      </p:sp>
    </p:spTree>
    <p:extLst>
      <p:ext uri="{BB962C8B-B14F-4D97-AF65-F5344CB8AC3E}">
        <p14:creationId xmlns:p14="http://schemas.microsoft.com/office/powerpoint/2010/main" val="4236267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r>
              <a:rPr lang="en-US" dirty="0"/>
              <a:t>Instructor</a:t>
            </a:r>
          </a:p>
          <a:p>
            <a:pPr marL="556895" lvl="1" indent="-213995"/>
            <a:r>
              <a:rPr lang="en-US" dirty="0"/>
              <a:t>Mohammad Kavousi</a:t>
            </a:r>
            <a:endParaRPr lang="en-US" dirty="0">
              <a:ea typeface="Calibri"/>
              <a:cs typeface="Calibri"/>
            </a:endParaRPr>
          </a:p>
          <a:p>
            <a:endParaRPr lang="en-US" dirty="0"/>
          </a:p>
          <a:p>
            <a:r>
              <a:rPr lang="en-US" dirty="0"/>
              <a:t>Graduate TAs</a:t>
            </a:r>
          </a:p>
          <a:p>
            <a:pPr lvl="1"/>
            <a:r>
              <a:rPr lang="en-US" dirty="0" err="1">
                <a:ea typeface="Calibri"/>
                <a:cs typeface="Calibri"/>
              </a:rPr>
              <a:t>Weiheng</a:t>
            </a:r>
            <a:r>
              <a:rPr lang="en-US" dirty="0">
                <a:ea typeface="Calibri"/>
                <a:cs typeface="Calibri"/>
              </a:rPr>
              <a:t> Qiu, Ke Li</a:t>
            </a:r>
          </a:p>
          <a:p>
            <a:pPr marL="556895" lvl="1" indent="-213995"/>
            <a:endParaRPr lang="en-US" dirty="0">
              <a:ea typeface="+mn-lt"/>
              <a:cs typeface="+mn-lt"/>
            </a:endParaRPr>
          </a:p>
          <a:p>
            <a:r>
              <a:rPr lang="en-US" dirty="0"/>
              <a:t>Graders</a:t>
            </a:r>
          </a:p>
          <a:p>
            <a:pPr lvl="1"/>
            <a:r>
              <a:rPr lang="en-US" dirty="0">
                <a:ea typeface="Calibri"/>
                <a:cs typeface="Calibri"/>
              </a:rPr>
              <a:t>Tobenna Udeze, </a:t>
            </a:r>
            <a:r>
              <a:rPr lang="en-US" dirty="0" err="1">
                <a:ea typeface="Calibri"/>
                <a:cs typeface="Calibri"/>
              </a:rPr>
              <a:t>Jiashu</a:t>
            </a:r>
            <a:r>
              <a:rPr lang="en-US" dirty="0">
                <a:ea typeface="Calibri"/>
                <a:cs typeface="Calibri"/>
              </a:rPr>
              <a:t> Zhu, </a:t>
            </a:r>
            <a:r>
              <a:rPr lang="en-US" dirty="0" err="1">
                <a:ea typeface="Calibri"/>
                <a:cs typeface="Calibri"/>
              </a:rPr>
              <a:t>Haowei</a:t>
            </a:r>
            <a:r>
              <a:rPr lang="en-US" dirty="0">
                <a:ea typeface="Calibri"/>
                <a:cs typeface="Calibri"/>
              </a:rPr>
              <a:t> Fu, Alex Galvez</a:t>
            </a:r>
          </a:p>
          <a:p>
            <a:pPr marL="556895" lvl="1" indent="-213995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6544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Development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6493"/>
            <a:ext cx="8229600" cy="3394472"/>
          </a:xfrm>
        </p:spPr>
        <p:txBody>
          <a:bodyPr vert="horz" lIns="68580" tIns="34290" rIns="68580" bIns="34290" rtlCol="0" anchor="t">
            <a:normAutofit lnSpcReduction="10000"/>
          </a:bodyPr>
          <a:lstStyle/>
          <a:p>
            <a:r>
              <a:rPr lang="en-US"/>
              <a:t>We will use the MIT-sponsored “xv6” teaching OS for most assignments</a:t>
            </a:r>
          </a:p>
          <a:p>
            <a:pPr lvl="1"/>
            <a:r>
              <a:rPr lang="en-US"/>
              <a:t>Based on the original UNIX kernel</a:t>
            </a:r>
          </a:p>
          <a:p>
            <a:pPr lvl="1"/>
            <a:r>
              <a:rPr lang="en-US"/>
              <a:t>Allows us to actually hack on a real kernel</a:t>
            </a:r>
          </a:p>
          <a:p>
            <a:pPr lvl="1"/>
            <a:r>
              <a:rPr lang="en-US"/>
              <a:t>Runs on a RISC-V architecture which will be emulated on your VM through the QEMU application</a:t>
            </a:r>
          </a:p>
          <a:p>
            <a:pPr lvl="1"/>
            <a:r>
              <a:rPr lang="en-US"/>
              <a:t>Good idea to read relevant sections of the “xv6 book” while doing homework assignments: </a:t>
            </a:r>
            <a:r>
              <a:rPr lang="en-US">
                <a:hlinkClick r:id="rId3"/>
              </a:rPr>
              <a:t>https://pdos.csail.mit.edu/6.S081/2023/xv6/book-riscv-rev3.pdf</a:t>
            </a:r>
            <a:endParaRPr lang="en-US"/>
          </a:p>
          <a:p>
            <a:pPr lvl="1"/>
            <a:r>
              <a:rPr lang="en-US"/>
              <a:t>Exit xv6/QEMU by pressing “</a:t>
            </a:r>
            <a:r>
              <a:rPr lang="en-US" err="1"/>
              <a:t>Ctrl+a</a:t>
            </a:r>
            <a:r>
              <a:rPr lang="en-US"/>
              <a:t>” followed by “x”</a:t>
            </a:r>
          </a:p>
        </p:txBody>
      </p:sp>
    </p:spTree>
    <p:extLst>
      <p:ext uri="{BB962C8B-B14F-4D97-AF65-F5344CB8AC3E}">
        <p14:creationId xmlns:p14="http://schemas.microsoft.com/office/powerpoint/2010/main" val="85755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Course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85826"/>
            <a:ext cx="5738648" cy="3254081"/>
          </a:xfrm>
        </p:spPr>
        <p:txBody>
          <a:bodyPr/>
          <a:lstStyle/>
          <a:p>
            <a:r>
              <a:rPr lang="en-US"/>
              <a:t>Understand operating systems by learning their architecture and services</a:t>
            </a:r>
          </a:p>
          <a:p>
            <a:r>
              <a:rPr lang="en-US"/>
              <a:t>Experience with low-level systems development</a:t>
            </a:r>
          </a:p>
        </p:txBody>
      </p:sp>
      <p:pic>
        <p:nvPicPr>
          <p:cNvPr id="37890" name="Picture 2" descr="History of the Operating System - javatpoint">
            <a:extLst>
              <a:ext uri="{FF2B5EF4-FFF2-40B4-BE49-F238E27FC236}">
                <a16:creationId xmlns:a16="http://schemas.microsoft.com/office/drawing/2014/main" id="{BCFE341F-4783-8616-C8EF-7656E634F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848" y="1023016"/>
            <a:ext cx="2490952" cy="311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320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7FE5A-E862-3A66-6734-3B2DD1972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Historical Perspective</a:t>
            </a:r>
          </a:p>
        </p:txBody>
      </p:sp>
      <p:pic>
        <p:nvPicPr>
          <p:cNvPr id="36866" name="Picture 2" descr="Computer operators with an Eniac — the world’s first programmable general-purpose computer.">
            <a:extLst>
              <a:ext uri="{FF2B5EF4-FFF2-40B4-BE49-F238E27FC236}">
                <a16:creationId xmlns:a16="http://schemas.microsoft.com/office/drawing/2014/main" id="{2D6FC469-8D40-5CA2-D248-43D31E007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330" y="923565"/>
            <a:ext cx="4347341" cy="265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6683B4-CDA5-1CCE-6178-E4A787A08787}"/>
              </a:ext>
            </a:extLst>
          </p:cNvPr>
          <p:cNvSpPr txBox="1"/>
          <p:nvPr/>
        </p:nvSpPr>
        <p:spPr>
          <a:xfrm>
            <a:off x="1684939" y="3799786"/>
            <a:ext cx="577412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/>
              <a:t>Early computers did not have an operating system. People manually performed functions that are now controlled in software systems that operate the machine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FDF5BA-B490-F0FE-7A79-9D2FEADF4C77}"/>
              </a:ext>
            </a:extLst>
          </p:cNvPr>
          <p:cNvSpPr txBox="1"/>
          <p:nvPr/>
        </p:nvSpPr>
        <p:spPr>
          <a:xfrm>
            <a:off x="1187203" y="3619500"/>
            <a:ext cx="69767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Eniac</a:t>
            </a:r>
            <a:r>
              <a:rPr lang="en-US" sz="1100" dirty="0"/>
              <a:t> (Electronic Numerical Integrator and Computer)‒ World’s first programmable general-purpose computer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185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Before operating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97" y="857250"/>
            <a:ext cx="5401406" cy="3771900"/>
          </a:xfrm>
        </p:spPr>
        <p:txBody>
          <a:bodyPr>
            <a:normAutofit fontScale="92500"/>
          </a:bodyPr>
          <a:lstStyle/>
          <a:p>
            <a:r>
              <a:rPr lang="en-US" dirty="0"/>
              <a:t>User could only run one program at a time.</a:t>
            </a:r>
          </a:p>
          <a:p>
            <a:pPr lvl="1"/>
            <a:endParaRPr lang="en-US" dirty="0"/>
          </a:p>
          <a:p>
            <a:r>
              <a:rPr lang="en-US" dirty="0"/>
              <a:t>Had to insert the program disk before booting the machine.</a:t>
            </a:r>
          </a:p>
          <a:p>
            <a:pPr lvl="1"/>
            <a:endParaRPr lang="en-US" dirty="0"/>
          </a:p>
          <a:p>
            <a:r>
              <a:rPr lang="en-US" dirty="0"/>
              <a:t>Program had to control the hardware directly</a:t>
            </a:r>
          </a:p>
          <a:p>
            <a:endParaRPr lang="en-US" dirty="0"/>
          </a:p>
          <a:p>
            <a:r>
              <a:rPr lang="en-US" dirty="0"/>
              <a:t>An example (at right): 1983 “King’s Quest” game for IBM PC Jr.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4845" y="406077"/>
            <a:ext cx="1952637" cy="19453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7103" y="2571750"/>
            <a:ext cx="3157780" cy="236833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66D39-10BB-4D19-8CCA-DE1942DAC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778C724-3839-4D76-A707-B4C23905D055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261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F5A2B-62FA-4BDD-B2F1-D5BB4DDFD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Embedded systems often run without OSes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2A74C-CD30-41F7-A7F6-14957A346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“Bare-metal” embedded systems</a:t>
            </a:r>
          </a:p>
          <a:p>
            <a:r>
              <a:rPr lang="en-US" dirty="0"/>
              <a:t>Application must handle:</a:t>
            </a:r>
          </a:p>
          <a:p>
            <a:pPr lvl="1"/>
            <a:r>
              <a:rPr lang="en-US" dirty="0"/>
              <a:t>Boot, initialization and hardware</a:t>
            </a:r>
          </a:p>
          <a:p>
            <a:pPr lvl="1"/>
            <a:endParaRPr lang="en-US" dirty="0"/>
          </a:p>
          <a:p>
            <a:r>
              <a:rPr lang="en-US" dirty="0"/>
              <a:t>Applications are not portable</a:t>
            </a:r>
          </a:p>
          <a:p>
            <a:pPr lvl="1"/>
            <a:r>
              <a:rPr lang="en-US" dirty="0"/>
              <a:t>Rewrite, mostly from scratch, for a new “Oven Controller”</a:t>
            </a:r>
          </a:p>
          <a:p>
            <a:pPr lvl="1"/>
            <a:endParaRPr lang="en-US" dirty="0"/>
          </a:p>
          <a:p>
            <a:r>
              <a:rPr lang="en-US" dirty="0"/>
              <a:t>No memory allocations, no coding “errors”</a:t>
            </a:r>
          </a:p>
          <a:p>
            <a:pPr lvl="1"/>
            <a:r>
              <a:rPr lang="en-US" dirty="0"/>
              <a:t>Instead, invalid memory accesses would crash the whole system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12642-1F90-420C-9B0C-FC80804A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778C724-3839-4D76-A707-B4C23905D055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7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4267D-99C4-0023-BC9F-6EEB3C124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History of Operating Systems – a brief timeline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F65797-9FCA-BA37-53CE-71C5958303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09" y="692775"/>
            <a:ext cx="7132180" cy="370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592F95-F4C4-B46D-F29B-ADDEB3C8C249}"/>
              </a:ext>
            </a:extLst>
          </p:cNvPr>
          <p:cNvSpPr txBox="1"/>
          <p:nvPr/>
        </p:nvSpPr>
        <p:spPr>
          <a:xfrm>
            <a:off x="1502089" y="4381617"/>
            <a:ext cx="61398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https://medium.com/@tanalpha-aditya/introduction-to-operating-systems-and-networks-dfa3611befcc</a:t>
            </a:r>
          </a:p>
        </p:txBody>
      </p:sp>
    </p:spTree>
    <p:extLst>
      <p:ext uri="{BB962C8B-B14F-4D97-AF65-F5344CB8AC3E}">
        <p14:creationId xmlns:p14="http://schemas.microsoft.com/office/powerpoint/2010/main" val="531374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C96BE-17CD-3F1E-2793-332276D07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Computers come in diversity</a:t>
            </a:r>
          </a:p>
        </p:txBody>
      </p:sp>
      <p:pic>
        <p:nvPicPr>
          <p:cNvPr id="5" name="Picture 4" descr="A diagram of a computer&#10;&#10;AI-generated content may be incorrect.">
            <a:extLst>
              <a:ext uri="{FF2B5EF4-FFF2-40B4-BE49-F238E27FC236}">
                <a16:creationId xmlns:a16="http://schemas.microsoft.com/office/drawing/2014/main" id="{2AB34186-30E1-2476-0CF7-9E53F4826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690" y="693644"/>
            <a:ext cx="5106620" cy="375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33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D4ED9-5433-47B0-9D9F-056B5BFEC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Computing timescales are increasingly large</a:t>
            </a: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FCD8A6-64F1-4EC3-AD74-4C1D767B1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6890" y="1268016"/>
            <a:ext cx="5450043" cy="3150421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5A4D3-F8C5-4C25-8BF9-37E98389B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778C724-3839-4D76-A707-B4C23905D055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7381C8-8B72-4BE1-BBDF-C1030439B65A}"/>
              </a:ext>
            </a:extLst>
          </p:cNvPr>
          <p:cNvSpPr txBox="1"/>
          <p:nvPr/>
        </p:nvSpPr>
        <p:spPr>
          <a:xfrm>
            <a:off x="374905" y="1837525"/>
            <a:ext cx="27919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Jeff Dean</a:t>
            </a:r>
            <a:br>
              <a:rPr lang="en-US" b="1" dirty="0"/>
            </a:br>
            <a:r>
              <a:rPr lang="en-US" b="1" dirty="0"/>
              <a:t>(Google AI):</a:t>
            </a:r>
            <a:br>
              <a:rPr lang="en-US" b="1" dirty="0"/>
            </a:br>
            <a:r>
              <a:rPr lang="en-US" b="1" dirty="0"/>
              <a:t>“Numbers Everyone Should Know”</a:t>
            </a:r>
          </a:p>
        </p:txBody>
      </p:sp>
    </p:spTree>
    <p:extLst>
      <p:ext uri="{BB962C8B-B14F-4D97-AF65-F5344CB8AC3E}">
        <p14:creationId xmlns:p14="http://schemas.microsoft.com/office/powerpoint/2010/main" val="763140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OSes at the heart of these challenges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035026"/>
            <a:ext cx="5486400" cy="3090417"/>
          </a:xfrm>
        </p:spPr>
        <p:txBody>
          <a:bodyPr>
            <a:normAutofit/>
          </a:bodyPr>
          <a:lstStyle/>
          <a:p>
            <a:r>
              <a:rPr lang="en-US" dirty="0"/>
              <a:t>Operating system is a software that runs on the bare hardware of a computer</a:t>
            </a:r>
          </a:p>
          <a:p>
            <a:r>
              <a:rPr lang="en-US" dirty="0"/>
              <a:t>Operating system is responsible for </a:t>
            </a:r>
          </a:p>
          <a:p>
            <a:pPr lvl="1"/>
            <a:r>
              <a:rPr lang="en-US" dirty="0"/>
              <a:t>Abstracting the hardware details for convenience and portability</a:t>
            </a:r>
          </a:p>
        </p:txBody>
      </p:sp>
      <p:pic>
        <p:nvPicPr>
          <p:cNvPr id="3076" name="Picture 4" descr="http://img.tomshardware.com/us/2000/08/11/nvidia_3d_under_linux/aufmach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401295"/>
            <a:ext cx="2926080" cy="210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76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OSes at the heart of these challenges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035025"/>
            <a:ext cx="4424362" cy="297420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Operating system is responsible for </a:t>
            </a:r>
          </a:p>
          <a:p>
            <a:pPr lvl="1"/>
            <a:r>
              <a:rPr lang="en-US" dirty="0"/>
              <a:t>Abstracting the hardware details for convenience and portability</a:t>
            </a:r>
          </a:p>
          <a:p>
            <a:pPr lvl="1"/>
            <a:r>
              <a:rPr lang="en-US" dirty="0"/>
              <a:t>Share hardware among multiple applications. Through </a:t>
            </a:r>
            <a:r>
              <a:rPr lang="en-US" b="1" dirty="0"/>
              <a:t>virtualization</a:t>
            </a:r>
            <a:r>
              <a:rPr lang="en-US" dirty="0"/>
              <a:t>, OS creates multiple </a:t>
            </a:r>
            <a:r>
              <a:rPr lang="en-US" i="1" dirty="0"/>
              <a:t>virtual</a:t>
            </a:r>
            <a:r>
              <a:rPr lang="en-US" dirty="0"/>
              <a:t> objects from a real object e.g., CPU and memory</a:t>
            </a:r>
          </a:p>
        </p:txBody>
      </p:sp>
      <p:pic>
        <p:nvPicPr>
          <p:cNvPr id="3" name="Picture 2" descr="https://sc02.alicdn.com/kf/HTB1bcGnKFXXXXXKXFXXq6xXFXXX6/Post-it-Sized-Freescale-iMX6-ARM-Linux.jpg">
            <a:extLst>
              <a:ext uri="{FF2B5EF4-FFF2-40B4-BE49-F238E27FC236}">
                <a16:creationId xmlns:a16="http://schemas.microsoft.com/office/drawing/2014/main" id="{0831E411-BA74-0556-5BFC-8D045173A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1562" y="882625"/>
            <a:ext cx="4038600" cy="216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http://static.bootic.com/_pictures/1595239/intel-core-i7-2617m.jpg">
            <a:extLst>
              <a:ext uri="{FF2B5EF4-FFF2-40B4-BE49-F238E27FC236}">
                <a16:creationId xmlns:a16="http://schemas.microsoft.com/office/drawing/2014/main" id="{4B9AFD3C-904C-A2A4-66C1-E0701EF82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049" y="3270297"/>
            <a:ext cx="553030" cy="47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http://www.extremetech.com/wp-content/uploads/2016/02/DRAM-Feature-640x354.jpg">
            <a:extLst>
              <a:ext uri="{FF2B5EF4-FFF2-40B4-BE49-F238E27FC236}">
                <a16:creationId xmlns:a16="http://schemas.microsoft.com/office/drawing/2014/main" id="{EC912F84-DD39-D2D4-4B57-00EBBF4F8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544" y="3295577"/>
            <a:ext cx="769067" cy="42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Image result for computer internet">
            <a:extLst>
              <a:ext uri="{FF2B5EF4-FFF2-40B4-BE49-F238E27FC236}">
                <a16:creationId xmlns:a16="http://schemas.microsoft.com/office/drawing/2014/main" id="{7AA3BCF8-5750-575A-A3F7-98E7DD88E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151" y="3991818"/>
            <a:ext cx="622825" cy="34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http://a5.mzstatic.com/us/r30/Purple18/v4/02/94/9d/02949df3-2595-cbbd-438e-41ec5d3682ac/icon256.png">
            <a:extLst>
              <a:ext uri="{FF2B5EF4-FFF2-40B4-BE49-F238E27FC236}">
                <a16:creationId xmlns:a16="http://schemas.microsoft.com/office/drawing/2014/main" id="{EBCB9D58-7ED9-5E85-32E2-ACD5770B3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508" y="3159710"/>
            <a:ext cx="697123" cy="69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https://upload.wikimedia.org/wikipedia/commons/5/5e/Vertex_2_Solid_State_Drive_by_OCZ-top_oblique_PNr%C2%B00307.jpg">
            <a:extLst>
              <a:ext uri="{FF2B5EF4-FFF2-40B4-BE49-F238E27FC236}">
                <a16:creationId xmlns:a16="http://schemas.microsoft.com/office/drawing/2014/main" id="{4255F01F-6F5A-B4D1-5882-E1C7E0CF3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566" y="3957264"/>
            <a:ext cx="745022" cy="48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http://www.maxqtech.com/wp-content/uploads/keyboard-mouse.jpg">
            <a:extLst>
              <a:ext uri="{FF2B5EF4-FFF2-40B4-BE49-F238E27FC236}">
                <a16:creationId xmlns:a16="http://schemas.microsoft.com/office/drawing/2014/main" id="{9A4B14EE-B265-A0E6-2568-E99ADE94C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582" y="3957264"/>
            <a:ext cx="717579" cy="41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193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73011-1AC4-2BA5-BAE7-6F555407B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Top 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B07B8-9368-3142-131C-19F269E32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You will receive an email for your section. Please join.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solidFill>
                  <a:srgbClr val="000000"/>
                </a:solidFill>
                <a:ea typeface="Calibri"/>
                <a:cs typeface="Calibri"/>
              </a:rPr>
              <a:t>Visit </a:t>
            </a:r>
            <a:r>
              <a:rPr lang="en-US" dirty="0">
                <a:solidFill>
                  <a:srgbClr val="000000"/>
                </a:solidFill>
                <a:ea typeface="Calibri"/>
                <a:cs typeface="Calibri"/>
                <a:hlinkClick r:id="rId2"/>
              </a:rPr>
              <a:t>https://www.tophat.com</a:t>
            </a:r>
            <a:r>
              <a:rPr lang="en-US" dirty="0">
                <a:solidFill>
                  <a:srgbClr val="000000"/>
                </a:solidFill>
                <a:ea typeface="Calibri"/>
                <a:cs typeface="Calibri"/>
              </a:rPr>
              <a:t> and enter the join code:</a:t>
            </a:r>
            <a:endParaRPr lang="en-US" dirty="0">
              <a:ea typeface="Calibri"/>
              <a:cs typeface="Calibri"/>
            </a:endParaRPr>
          </a:p>
          <a:p>
            <a:pPr marL="556895" lvl="1" indent="-213995">
              <a:buFont typeface="Courier New"/>
              <a:buChar char="o"/>
            </a:pPr>
            <a:r>
              <a:rPr lang="en-US" dirty="0">
                <a:solidFill>
                  <a:srgbClr val="000000"/>
                </a:solidFill>
                <a:ea typeface="Calibri"/>
                <a:cs typeface="Calibri"/>
              </a:rPr>
              <a:t>Section 1: 538765</a:t>
            </a:r>
          </a:p>
          <a:p>
            <a:pPr marL="556895" lvl="1" indent="-213995">
              <a:buFont typeface="Courier New"/>
              <a:buChar char="o"/>
            </a:pPr>
            <a:r>
              <a:rPr lang="en-US" dirty="0">
                <a:solidFill>
                  <a:srgbClr val="000000"/>
                </a:solidFill>
                <a:ea typeface="Calibri"/>
                <a:cs typeface="Calibri"/>
              </a:rPr>
              <a:t>Section 2: 121371</a:t>
            </a:r>
          </a:p>
          <a:p>
            <a:pPr marL="556895" lvl="1" indent="-213995">
              <a:buFont typeface="Courier New"/>
              <a:buChar char="o"/>
            </a:pPr>
            <a:r>
              <a:rPr lang="en-US" dirty="0">
                <a:solidFill>
                  <a:srgbClr val="000000"/>
                </a:solidFill>
                <a:ea typeface="Calibri"/>
                <a:cs typeface="Calibri"/>
              </a:rPr>
              <a:t>Section 3: 796689</a:t>
            </a:r>
          </a:p>
          <a:p>
            <a:pPr marL="556895" lvl="1" indent="-213995">
              <a:buFont typeface="Courier New"/>
              <a:buChar char="o"/>
            </a:pPr>
            <a:endParaRPr lang="en-US" dirty="0">
              <a:solidFill>
                <a:srgbClr val="000000"/>
              </a:solidFill>
              <a:ea typeface="Calibri"/>
              <a:cs typeface="Calibri"/>
            </a:endParaRPr>
          </a:p>
          <a:p>
            <a:pPr marL="556895" lvl="1" indent="-213995">
              <a:buFont typeface="Courier New"/>
              <a:buChar char="o"/>
            </a:pPr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2896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OSes at the heart of these challenges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035032"/>
            <a:ext cx="4424362" cy="3139042"/>
          </a:xfrm>
        </p:spPr>
        <p:txBody>
          <a:bodyPr>
            <a:normAutofit/>
          </a:bodyPr>
          <a:lstStyle/>
          <a:p>
            <a:r>
              <a:rPr lang="en-US" dirty="0"/>
              <a:t>Operating system is responsible for </a:t>
            </a:r>
          </a:p>
          <a:p>
            <a:pPr lvl="1"/>
            <a:r>
              <a:rPr lang="en-US" dirty="0"/>
              <a:t>Abstracting the hardware details for convenience and portability</a:t>
            </a:r>
          </a:p>
          <a:p>
            <a:pPr lvl="1"/>
            <a:r>
              <a:rPr lang="en-US" dirty="0"/>
              <a:t>Share hardware among multiple applications</a:t>
            </a:r>
          </a:p>
          <a:p>
            <a:pPr lvl="1"/>
            <a:r>
              <a:rPr lang="en-US" dirty="0"/>
              <a:t>Isolating applications to contain bugs, enforce fair access</a:t>
            </a:r>
          </a:p>
        </p:txBody>
      </p:sp>
      <p:pic>
        <p:nvPicPr>
          <p:cNvPr id="3" name="Picture 2" descr="http://images.techhive.com/images/article/2014/06/6070181195_1417accffe_b-100310846-primary.idge.jpg">
            <a:extLst>
              <a:ext uri="{FF2B5EF4-FFF2-40B4-BE49-F238E27FC236}">
                <a16:creationId xmlns:a16="http://schemas.microsoft.com/office/drawing/2014/main" id="{D447D6D0-27E5-B7A7-8C55-2C4510A06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88276" y="1334743"/>
            <a:ext cx="3698524" cy="247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99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Example: USB device insertion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941893"/>
            <a:ext cx="8229600" cy="3394472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dirty="0"/>
              <a:t>Consider what happens when you plug-in a USB device to your laptop</a:t>
            </a:r>
            <a:br>
              <a:rPr lang="en-US" dirty="0"/>
            </a:br>
            <a:endParaRPr lang="en-US" dirty="0">
              <a:ea typeface="Calibri"/>
              <a:cs typeface="Calibri"/>
            </a:endParaRPr>
          </a:p>
          <a:p>
            <a:pPr marL="556895" lvl="1" indent="-213995"/>
            <a:r>
              <a:rPr lang="en-US" dirty="0">
                <a:ea typeface="Calibri"/>
                <a:cs typeface="Calibri"/>
              </a:rPr>
              <a:t>USB controller informs its driver</a:t>
            </a:r>
          </a:p>
          <a:p>
            <a:pPr lvl="2"/>
            <a:r>
              <a:rPr lang="en-US" dirty="0">
                <a:ea typeface="Calibri"/>
                <a:cs typeface="Calibri"/>
              </a:rPr>
              <a:t>The driver is part of the kernel</a:t>
            </a:r>
          </a:p>
          <a:p>
            <a:pPr marL="556895" lvl="1" indent="-213995"/>
            <a:r>
              <a:rPr lang="en-US" dirty="0">
                <a:ea typeface="Calibri"/>
                <a:cs typeface="Calibri"/>
              </a:rPr>
              <a:t>The driver asks the device to identify itself</a:t>
            </a:r>
          </a:p>
          <a:p>
            <a:pPr lvl="2"/>
            <a:r>
              <a:rPr lang="en-US" dirty="0">
                <a:ea typeface="Calibri"/>
                <a:cs typeface="Calibri"/>
              </a:rPr>
              <a:t>Device sends back an ID</a:t>
            </a:r>
          </a:p>
          <a:p>
            <a:pPr marL="556895" lvl="1" indent="-213995"/>
            <a:r>
              <a:rPr lang="en-US" dirty="0">
                <a:ea typeface="Calibri"/>
                <a:cs typeface="Calibri"/>
              </a:rPr>
              <a:t>Controller uses ID to match a driver to the new device</a:t>
            </a:r>
          </a:p>
        </p:txBody>
      </p:sp>
      <p:sp>
        <p:nvSpPr>
          <p:cNvPr id="8" name="AutoShape 8" descr="Image result for RAM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705" y="1599257"/>
            <a:ext cx="1384178" cy="12290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8115" y="3025259"/>
            <a:ext cx="1387841" cy="110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4260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9A767-23A9-DA19-780A-5B50ACEC1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What’s part of the Operating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8A257-A517-0271-39D9-CE54F4424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82625"/>
            <a:ext cx="3890682" cy="3394472"/>
          </a:xfrm>
        </p:spPr>
        <p:txBody>
          <a:bodyPr/>
          <a:lstStyle/>
          <a:p>
            <a:r>
              <a:rPr lang="en-US" b="1" dirty="0"/>
              <a:t>OS Kernel</a:t>
            </a:r>
            <a:r>
              <a:rPr lang="en-US" dirty="0"/>
              <a:t>: the only code without security restrictions</a:t>
            </a:r>
          </a:p>
          <a:p>
            <a:r>
              <a:rPr lang="en-US" dirty="0"/>
              <a:t>Process scheduling</a:t>
            </a:r>
          </a:p>
          <a:p>
            <a:r>
              <a:rPr lang="en-US" dirty="0"/>
              <a:t>Memory Allocation</a:t>
            </a:r>
          </a:p>
          <a:p>
            <a:r>
              <a:rPr lang="en-US" dirty="0"/>
              <a:t>Access hardware devices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CFE79EE-D5F8-0CC9-734E-D3F25299BC07}"/>
              </a:ext>
            </a:extLst>
          </p:cNvPr>
          <p:cNvSpPr txBox="1">
            <a:spLocks/>
          </p:cNvSpPr>
          <p:nvPr/>
        </p:nvSpPr>
        <p:spPr>
          <a:xfrm>
            <a:off x="4105834" y="882625"/>
            <a:ext cx="4580966" cy="33944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0E1C58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rgbClr val="0E1C58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E1C58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rgbClr val="0E1C58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rgbClr val="0E1C58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OS Distribution</a:t>
            </a:r>
            <a:r>
              <a:rPr lang="en-US" dirty="0"/>
              <a:t>: the kernel + other stuff</a:t>
            </a:r>
          </a:p>
          <a:p>
            <a:r>
              <a:rPr lang="en-US" dirty="0"/>
              <a:t>GUI</a:t>
            </a:r>
          </a:p>
          <a:p>
            <a:r>
              <a:rPr lang="en-US" dirty="0"/>
              <a:t>Command shell</a:t>
            </a:r>
          </a:p>
          <a:p>
            <a:r>
              <a:rPr lang="en-US" dirty="0"/>
              <a:t>Package manager</a:t>
            </a:r>
          </a:p>
          <a:p>
            <a:r>
              <a:rPr lang="en-US" dirty="0"/>
              <a:t>Software Libraries</a:t>
            </a:r>
          </a:p>
          <a:p>
            <a:r>
              <a:rPr lang="en-US" dirty="0"/>
              <a:t>Apps</a:t>
            </a:r>
          </a:p>
          <a:p>
            <a:pPr lvl="1"/>
            <a:r>
              <a:rPr lang="en-US" dirty="0"/>
              <a:t>Text editor, browser, SSH, etc. </a:t>
            </a:r>
          </a:p>
        </p:txBody>
      </p:sp>
    </p:spTree>
    <p:extLst>
      <p:ext uri="{BB962C8B-B14F-4D97-AF65-F5344CB8AC3E}">
        <p14:creationId xmlns:p14="http://schemas.microsoft.com/office/powerpoint/2010/main" val="17854752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Layers of a modern computing system</a:t>
            </a:r>
          </a:p>
        </p:txBody>
      </p:sp>
      <p:pic>
        <p:nvPicPr>
          <p:cNvPr id="7176" name="Picture 8" descr="https://leandrokinoshita.files.wordpress.com/2014/01/andriod-archtecture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794379"/>
            <a:ext cx="4486643" cy="339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/>
          <p:cNvSpPr>
            <a:spLocks noGrp="1"/>
          </p:cNvSpPr>
          <p:nvPr>
            <p:ph sz="half" idx="4294967295"/>
          </p:nvPr>
        </p:nvSpPr>
        <p:spPr>
          <a:xfrm>
            <a:off x="4969928" y="1117074"/>
            <a:ext cx="4038600" cy="3395662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0E1C58"/>
                </a:solidFill>
              </a:rPr>
              <a:t>Application – the user program</a:t>
            </a:r>
          </a:p>
          <a:p>
            <a:r>
              <a:rPr lang="en-US" dirty="0">
                <a:solidFill>
                  <a:srgbClr val="0E1C58"/>
                </a:solidFill>
              </a:rPr>
              <a:t>Application framework</a:t>
            </a:r>
          </a:p>
          <a:p>
            <a:pPr lvl="1"/>
            <a:r>
              <a:rPr lang="en-US" dirty="0">
                <a:solidFill>
                  <a:srgbClr val="0E1C58"/>
                </a:solidFill>
              </a:rPr>
              <a:t>Helpful libraries for providing modularity and reuse</a:t>
            </a:r>
          </a:p>
          <a:p>
            <a:r>
              <a:rPr lang="en-US" dirty="0">
                <a:solidFill>
                  <a:srgbClr val="0E1C58"/>
                </a:solidFill>
              </a:rPr>
              <a:t>System Libraries – the core services of the OS are encapsulated by these libraries, e.g. </a:t>
            </a:r>
            <a:r>
              <a:rPr lang="en-US" dirty="0" err="1">
                <a:solidFill>
                  <a:srgbClr val="0E1C58"/>
                </a:solidFill>
              </a:rPr>
              <a:t>libc</a:t>
            </a:r>
            <a:endParaRPr lang="en-US" dirty="0">
              <a:solidFill>
                <a:srgbClr val="0E1C58"/>
              </a:solidFill>
            </a:endParaRPr>
          </a:p>
          <a:p>
            <a:r>
              <a:rPr lang="en-US" dirty="0">
                <a:solidFill>
                  <a:srgbClr val="0E1C58"/>
                </a:solidFill>
              </a:rPr>
              <a:t>The operating system kernel. The Kernel of an OS provides the essential services to manage the computer resources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4354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Layers of a modern computing system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060431"/>
            <a:ext cx="3594410" cy="3394472"/>
          </a:xfrm>
        </p:spPr>
        <p:txBody>
          <a:bodyPr>
            <a:normAutofit/>
          </a:bodyPr>
          <a:lstStyle/>
          <a:p>
            <a:r>
              <a:rPr lang="en-US" dirty="0"/>
              <a:t>Application – the user program.</a:t>
            </a:r>
          </a:p>
          <a:p>
            <a:r>
              <a:rPr lang="en-US" dirty="0"/>
              <a:t>System Libraries – the core services of OS are encapsulated by these libraries, e.g. </a:t>
            </a:r>
            <a:r>
              <a:rPr lang="en-US" dirty="0" err="1"/>
              <a:t>libc</a:t>
            </a:r>
            <a:endParaRPr lang="en-US" dirty="0"/>
          </a:p>
          <a:p>
            <a:r>
              <a:rPr lang="en-US" dirty="0"/>
              <a:t>The operating system has full access to hardware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4575898"/>
              </p:ext>
            </p:extLst>
          </p:nvPr>
        </p:nvGraphicFramePr>
        <p:xfrm>
          <a:off x="4051610" y="950361"/>
          <a:ext cx="4543329" cy="2893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032522" imgH="3839175" progId="Word.Document.12">
                  <p:embed/>
                </p:oleObj>
              </mc:Choice>
              <mc:Fallback>
                <p:oleObj name="Document" r:id="rId3" imgW="6032522" imgH="3839175" progId="Word.Document.12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1610" y="950361"/>
                        <a:ext cx="4543329" cy="28932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48397" y="3022846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0872292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OS Kernel</a:t>
            </a:r>
          </a:p>
        </p:txBody>
      </p:sp>
      <p:pic>
        <p:nvPicPr>
          <p:cNvPr id="9218" name="Picture 2" descr="https://upload.wikimedia.org/wikipedia/commons/5/5b/Linux_kernel_map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692775"/>
            <a:ext cx="5163015" cy="387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images-na.ssl-images-amazon.com/images/I/51VRBXeCo6L._SY344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021" y="865850"/>
            <a:ext cx="2563779" cy="341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929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6DF1F-8CF9-779B-1EEB-7920D3CE3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52E04-F140-E1B6-3D0B-CBDBF430F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OS as a Resource Manager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BFFD78-E663-4F0A-2B7B-BCD4BA75E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1893"/>
            <a:ext cx="8229600" cy="3394472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dirty="0"/>
              <a:t>All applications should have good performance. They should have fast response time for interactive tasks. </a:t>
            </a:r>
          </a:p>
          <a:p>
            <a:endParaRPr lang="en-US" dirty="0"/>
          </a:p>
          <a:p>
            <a:r>
              <a:rPr lang="en-US" dirty="0"/>
              <a:t>One of the main tasks of an OS is to optimize the use of computational resources. The OS strives to keep CPU, memory, and I/O devices busy continuously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8" name="AutoShape 8" descr="Image result for RAM">
            <a:extLst>
              <a:ext uri="{FF2B5EF4-FFF2-40B4-BE49-F238E27FC236}">
                <a16:creationId xmlns:a16="http://schemas.microsoft.com/office/drawing/2014/main" id="{9A648482-0820-7DEB-D7EB-E07E3231608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0234106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0FFBD-86D7-4430-8623-1A5A496F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Real-world roles of the Operating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5FBDC-6D09-4175-BD95-8438526B9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7176" y="857250"/>
            <a:ext cx="6878120" cy="37719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Referee</a:t>
            </a:r>
          </a:p>
          <a:p>
            <a:pPr lvl="1"/>
            <a:r>
              <a:rPr lang="en-US" dirty="0"/>
              <a:t>Manage protection, isolation, and sharing of resources</a:t>
            </a:r>
          </a:p>
          <a:p>
            <a:pPr lvl="1"/>
            <a:r>
              <a:rPr lang="en-US" dirty="0"/>
              <a:t>Resource allocation and communication</a:t>
            </a:r>
          </a:p>
          <a:p>
            <a:pPr lvl="1"/>
            <a:endParaRPr lang="en-US" dirty="0"/>
          </a:p>
          <a:p>
            <a:r>
              <a:rPr lang="en-US" dirty="0"/>
              <a:t>Illusionist</a:t>
            </a:r>
          </a:p>
          <a:p>
            <a:pPr lvl="1"/>
            <a:r>
              <a:rPr lang="en-US" dirty="0"/>
              <a:t>Provide clean, easy-to-use abstractions of physical resources</a:t>
            </a:r>
          </a:p>
          <a:p>
            <a:pPr lvl="2"/>
            <a:r>
              <a:rPr lang="en-US" dirty="0"/>
              <a:t>Infinite memory, dedicated machine</a:t>
            </a:r>
          </a:p>
          <a:p>
            <a:pPr lvl="2"/>
            <a:r>
              <a:rPr lang="en-US" dirty="0"/>
              <a:t>Higher level objects: files, users, messages</a:t>
            </a:r>
          </a:p>
          <a:p>
            <a:pPr lvl="2"/>
            <a:r>
              <a:rPr lang="en-US" dirty="0"/>
              <a:t>Masking limitations, virtualization</a:t>
            </a:r>
          </a:p>
          <a:p>
            <a:pPr lvl="2"/>
            <a:endParaRPr lang="en-US" dirty="0"/>
          </a:p>
          <a:p>
            <a:r>
              <a:rPr lang="en-US" dirty="0"/>
              <a:t>Glue</a:t>
            </a:r>
          </a:p>
          <a:p>
            <a:pPr lvl="1"/>
            <a:r>
              <a:rPr lang="en-US" dirty="0"/>
              <a:t>Common services</a:t>
            </a:r>
          </a:p>
          <a:p>
            <a:pPr lvl="2"/>
            <a:r>
              <a:rPr lang="en-US" dirty="0"/>
              <a:t>Storage, Window system, Networking</a:t>
            </a:r>
          </a:p>
          <a:p>
            <a:pPr lvl="1"/>
            <a:r>
              <a:rPr lang="en-US" dirty="0"/>
              <a:t>Sharing, Authorization</a:t>
            </a:r>
          </a:p>
          <a:p>
            <a:pPr lvl="1"/>
            <a:r>
              <a:rPr lang="en-US" dirty="0"/>
              <a:t>Look and feel</a:t>
            </a:r>
          </a:p>
          <a:p>
            <a:pPr lvl="2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21EB7-E554-405A-A46D-DEE70DAC9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778C724-3839-4D76-A707-B4C23905D055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C00F34-1D9D-426C-8D4D-28C7ACFC9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27" y="1985323"/>
            <a:ext cx="968749" cy="800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E627E2-ECD5-465A-AECF-F32DDB1B5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74" y="857250"/>
            <a:ext cx="1058602" cy="84772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6750316-D462-37F8-E13B-3999F857D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79" y="3065771"/>
            <a:ext cx="1227044" cy="122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3964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OS Kernel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907024" y="1006196"/>
            <a:ext cx="27797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1C58"/>
                </a:solidFill>
              </a:rPr>
              <a:t>Process management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1C58"/>
                </a:solidFill>
              </a:rPr>
              <a:t>Memory management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1C58"/>
                </a:solidFill>
              </a:rPr>
              <a:t>Scheduling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1C58"/>
                </a:solidFill>
              </a:rPr>
              <a:t>File-system management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1C58"/>
                </a:solidFill>
              </a:rPr>
              <a:t>Communication and networking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1C58"/>
                </a:solidFill>
              </a:rPr>
              <a:t>Synchronization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1C58"/>
                </a:solidFill>
              </a:rPr>
              <a:t>Many others: users, IPC, network, time, terminals</a:t>
            </a:r>
          </a:p>
        </p:txBody>
      </p:sp>
      <p:pic>
        <p:nvPicPr>
          <p:cNvPr id="4" name="Picture 2" descr="https://upload.wikimedia.org/wikipedia/commons/5/5b/Linux_kernel_map.png">
            <a:extLst>
              <a:ext uri="{FF2B5EF4-FFF2-40B4-BE49-F238E27FC236}">
                <a16:creationId xmlns:a16="http://schemas.microsoft.com/office/drawing/2014/main" id="{C108AAD1-01E5-A440-ECB9-E29F9331E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703558"/>
            <a:ext cx="5163015" cy="387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4947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/>
              <a:t>How do we interact with the kernel?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882625"/>
            <a:ext cx="4114800" cy="3394472"/>
          </a:xfrm>
        </p:spPr>
        <p:txBody>
          <a:bodyPr>
            <a:normAutofit/>
          </a:bodyPr>
          <a:lstStyle/>
          <a:p>
            <a:r>
              <a:rPr lang="en-US"/>
              <a:t>Applications only see them via system calls (system calls are the API of the kernel)</a:t>
            </a:r>
          </a:p>
          <a:p>
            <a:r>
              <a:rPr lang="en-US"/>
              <a:t>Examples, from UNIX / Linux: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809076" y="882625"/>
            <a:ext cx="3429000" cy="623248"/>
          </a:xfrm>
          <a:prstGeom prst="rect">
            <a:avLst/>
          </a:prstGeom>
        </p:spPr>
        <p:txBody>
          <a:bodyPr lIns="68580" tIns="34290" rIns="68580" bIns="34290" anchor="t">
            <a:spAutoFit/>
          </a:bodyPr>
          <a:lstStyle/>
          <a:p>
            <a:r>
              <a:rPr lang="en-US" err="1">
                <a:solidFill>
                  <a:srgbClr val="0E1C58"/>
                </a:solidFill>
                <a:ea typeface="+mn-lt"/>
                <a:cs typeface="+mn-lt"/>
              </a:rPr>
              <a:t>pid_t</a:t>
            </a:r>
            <a:r>
              <a:rPr lang="en-US">
                <a:solidFill>
                  <a:srgbClr val="0E1C58"/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rgbClr val="0E1C58"/>
                </a:solidFill>
                <a:ea typeface="+mn-lt"/>
                <a:cs typeface="+mn-lt"/>
              </a:rPr>
              <a:t>pid</a:t>
            </a:r>
            <a:r>
              <a:rPr lang="en-US">
                <a:solidFill>
                  <a:srgbClr val="0E1C58"/>
                </a:solidFill>
                <a:ea typeface="+mn-lt"/>
                <a:cs typeface="+mn-lt"/>
              </a:rPr>
              <a:t> = </a:t>
            </a:r>
            <a:r>
              <a:rPr lang="en-US" err="1">
                <a:solidFill>
                  <a:srgbClr val="0E1C58"/>
                </a:solidFill>
                <a:ea typeface="+mn-lt"/>
                <a:cs typeface="+mn-lt"/>
              </a:rPr>
              <a:t>getpid</a:t>
            </a:r>
            <a:r>
              <a:rPr lang="en-US">
                <a:solidFill>
                  <a:srgbClr val="0E1C58"/>
                </a:solidFill>
                <a:ea typeface="+mn-lt"/>
                <a:cs typeface="+mn-lt"/>
              </a:rPr>
              <a:t>();</a:t>
            </a:r>
            <a:endParaRPr lang="en-US">
              <a:solidFill>
                <a:srgbClr val="0E1C58"/>
              </a:solidFill>
            </a:endParaRPr>
          </a:p>
          <a:p>
            <a:r>
              <a:rPr lang="en-US" err="1">
                <a:solidFill>
                  <a:srgbClr val="0E1C58"/>
                </a:solidFill>
              </a:rPr>
              <a:t>printf</a:t>
            </a:r>
            <a:r>
              <a:rPr lang="en-US">
                <a:solidFill>
                  <a:srgbClr val="0E1C58"/>
                </a:solidFill>
              </a:rPr>
              <a:t>("</a:t>
            </a:r>
            <a:r>
              <a:rPr lang="en-US" err="1">
                <a:solidFill>
                  <a:srgbClr val="0E1C58"/>
                </a:solidFill>
              </a:rPr>
              <a:t>mypid</a:t>
            </a:r>
            <a:r>
              <a:rPr lang="en-US">
                <a:solidFill>
                  <a:srgbClr val="0E1C58"/>
                </a:solidFill>
              </a:rPr>
              <a:t> is %d\n", </a:t>
            </a:r>
            <a:r>
              <a:rPr lang="en-US" err="1">
                <a:solidFill>
                  <a:srgbClr val="0E1C58"/>
                </a:solidFill>
              </a:rPr>
              <a:t>pid</a:t>
            </a:r>
            <a:r>
              <a:rPr lang="en-US">
                <a:solidFill>
                  <a:srgbClr val="0E1C58"/>
                </a:solidFill>
              </a:rPr>
              <a:t>);</a:t>
            </a:r>
            <a:endParaRPr lang="en-US">
              <a:solidFill>
                <a:srgbClr val="0E1C58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2077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DAC35-3135-F5E9-A82A-1373C633E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Important Links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20D80BD4-AB2E-50F4-79B5-A6B9AF735A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4491827"/>
              </p:ext>
            </p:extLst>
          </p:nvPr>
        </p:nvGraphicFramePr>
        <p:xfrm>
          <a:off x="274320" y="1405684"/>
          <a:ext cx="8595360" cy="3151794"/>
        </p:xfrm>
        <a:graphic>
          <a:graphicData uri="http://schemas.openxmlformats.org/drawingml/2006/table">
            <a:tbl>
              <a:tblPr/>
              <a:tblGrid>
                <a:gridCol w="1794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00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117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Textbook</a:t>
                      </a:r>
                    </a:p>
                  </a:txBody>
                  <a:tcPr marL="120478" marR="120478" marT="55605" marB="5560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strike="noStrike" dirty="0">
                          <a:solidFill>
                            <a:srgbClr val="4078C0"/>
                          </a:solidFill>
                          <a:effectLst/>
                          <a:hlinkClick r:id="rId2"/>
                        </a:rPr>
                        <a:t>http://pages.cs.wisc.edu/~remzi/OSTEP/</a:t>
                      </a:r>
                      <a:endParaRPr lang="en-US" sz="1600" dirty="0">
                        <a:effectLst/>
                      </a:endParaRPr>
                    </a:p>
                  </a:txBody>
                  <a:tcPr marL="120478" marR="120478" marT="55605" marB="5560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117">
                <a:tc>
                  <a:txBody>
                    <a:bodyPr/>
                    <a:lstStyle/>
                    <a:p>
                      <a:pPr algn="r"/>
                      <a:r>
                        <a:rPr lang="en-US" sz="1600" dirty="0" err="1">
                          <a:effectLst/>
                        </a:rPr>
                        <a:t>zybook</a:t>
                      </a:r>
                      <a:endParaRPr lang="en-US" sz="1600" dirty="0">
                        <a:effectLst/>
                      </a:endParaRPr>
                    </a:p>
                  </a:txBody>
                  <a:tcPr marL="120478" marR="120478" marT="55605" marB="5560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hlinkClick r:id="rId3"/>
                        </a:rPr>
                        <a:t>https://learn.zybooks.com/zybook/VANDERBILTCS3281-5281Spring2026</a:t>
                      </a:r>
                      <a:endParaRPr lang="en-US" sz="1600" dirty="0">
                        <a:effectLst/>
                      </a:endParaRPr>
                    </a:p>
                  </a:txBody>
                  <a:tcPr marL="120478" marR="120478" marT="55605" marB="5560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405079"/>
                  </a:ext>
                </a:extLst>
              </a:tr>
              <a:tr h="378117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Discussion Forum</a:t>
                      </a:r>
                    </a:p>
                    <a:p>
                      <a:pPr algn="r"/>
                      <a:r>
                        <a:rPr lang="en-US" sz="1600">
                          <a:effectLst/>
                        </a:rPr>
                        <a:t>&amp; Announcements</a:t>
                      </a:r>
                    </a:p>
                  </a:txBody>
                  <a:tcPr marL="120478" marR="120478" marT="55605" marB="5560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 noProof="0" dirty="0">
                          <a:latin typeface="+mn-lt"/>
                          <a:hlinkClick r:id="rId4"/>
                        </a:rPr>
                        <a:t>https://piazza.com/vanderbilt/spring2026/cs32815281</a:t>
                      </a:r>
                      <a:endParaRPr lang="en-US" sz="1600" b="0" i="0" u="none" strike="noStrike" noProof="0" dirty="0">
                        <a:latin typeface="Calibri"/>
                      </a:endParaRPr>
                    </a:p>
                  </a:txBody>
                  <a:tcPr marL="120478" marR="120478" marT="55605" marB="5560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117"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</a:rPr>
                        <a:t>Lectures</a:t>
                      </a:r>
                    </a:p>
                  </a:txBody>
                  <a:tcPr marL="120478" marR="120478" marT="55605" marB="5560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strike="noStrike" dirty="0">
                          <a:solidFill>
                            <a:srgbClr val="4078C0"/>
                          </a:solidFill>
                          <a:effectLst/>
                          <a:hlinkClick r:id="rId5"/>
                        </a:rPr>
                        <a:t>https://github.com/cs3281/lectures</a:t>
                      </a:r>
                      <a:endParaRPr lang="en-US" sz="1600" u="none" strike="noStrike" dirty="0">
                        <a:solidFill>
                          <a:srgbClr val="4078C0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(PowerPoint lectures will be published on Top Hat)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20478" marR="120478" marT="55605" marB="5560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117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effectLst/>
                        </a:rPr>
                        <a:t>Programming Assignments</a:t>
                      </a:r>
                    </a:p>
                  </a:txBody>
                  <a:tcPr marL="120478" marR="120478" marT="55605" marB="5560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 noProof="0" dirty="0">
                          <a:effectLst/>
                          <a:latin typeface="+mn-lt"/>
                          <a:hlinkClick r:id="rId6"/>
                        </a:rPr>
                        <a:t>https://classroom.github.com/classrooms/30844110-cs3281-classroom-spring2026</a:t>
                      </a:r>
                      <a:endParaRPr lang="en-US" sz="1600" b="0" i="0" u="none" strike="noStrike" noProof="0" dirty="0">
                        <a:effectLst/>
                        <a:latin typeface="+mn-lt"/>
                      </a:endParaRPr>
                    </a:p>
                  </a:txBody>
                  <a:tcPr marL="120478" marR="120478" marT="55605" marB="5560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181076"/>
                  </a:ext>
                </a:extLst>
              </a:tr>
              <a:tr h="378117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effectLst/>
                        </a:rPr>
                        <a:t>Announcements</a:t>
                      </a:r>
                    </a:p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effectLst/>
                        </a:rPr>
                        <a:t>&amp; Administration</a:t>
                      </a:r>
                    </a:p>
                  </a:txBody>
                  <a:tcPr marL="120478" marR="120478" marT="55605" marB="5560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solidFill>
                            <a:srgbClr val="4078C0"/>
                          </a:solidFill>
                          <a:effectLst/>
                          <a:hlinkClick r:id="rId7"/>
                        </a:rPr>
                        <a:t>https://vanderbilt.edu/brightspace/</a:t>
                      </a:r>
                      <a:endParaRPr lang="en-US" sz="1600" dirty="0">
                        <a:effectLst/>
                      </a:endParaRPr>
                    </a:p>
                  </a:txBody>
                  <a:tcPr marL="120478" marR="120478" marT="55605" marB="5560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40338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/>
              <a:t>How do we interact with the kernel?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882625"/>
            <a:ext cx="4114800" cy="3394472"/>
          </a:xfrm>
        </p:spPr>
        <p:txBody>
          <a:bodyPr>
            <a:normAutofit/>
          </a:bodyPr>
          <a:lstStyle/>
          <a:p>
            <a:r>
              <a:rPr lang="en-US"/>
              <a:t>Applications only see them via system calls (system calls are the API of the kernel)</a:t>
            </a:r>
          </a:p>
          <a:p>
            <a:r>
              <a:rPr lang="en-US"/>
              <a:t>Examples, from UNIX / Linux: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800609" y="926122"/>
            <a:ext cx="3429000" cy="500137"/>
          </a:xfrm>
          <a:prstGeom prst="rect">
            <a:avLst/>
          </a:prstGeom>
        </p:spPr>
        <p:txBody>
          <a:bodyPr lIns="68580" tIns="34290" rIns="68580" bIns="34290" anchor="t">
            <a:spAutoFit/>
          </a:bodyPr>
          <a:lstStyle/>
          <a:p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pid_t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pid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 = 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getpid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();</a:t>
            </a:r>
            <a:endParaRPr lang="en-US" sz="1400">
              <a:solidFill>
                <a:srgbClr val="000000"/>
              </a:solidFill>
            </a:endParaRPr>
          </a:p>
          <a:p>
            <a:r>
              <a:rPr lang="en-US" sz="1400" err="1">
                <a:solidFill>
                  <a:srgbClr val="000000"/>
                </a:solidFill>
              </a:rPr>
              <a:t>printf</a:t>
            </a:r>
            <a:r>
              <a:rPr lang="en-US" sz="1400">
                <a:solidFill>
                  <a:srgbClr val="000000"/>
                </a:solidFill>
              </a:rPr>
              <a:t>("</a:t>
            </a:r>
            <a:r>
              <a:rPr lang="en-US" sz="1400" err="1">
                <a:solidFill>
                  <a:srgbClr val="000000"/>
                </a:solidFill>
              </a:rPr>
              <a:t>mypid</a:t>
            </a:r>
            <a:r>
              <a:rPr lang="en-US" sz="1400">
                <a:solidFill>
                  <a:srgbClr val="000000"/>
                </a:solidFill>
              </a:rPr>
              <a:t> is %d\n", </a:t>
            </a:r>
            <a:r>
              <a:rPr lang="en-US" sz="1400" err="1">
                <a:solidFill>
                  <a:srgbClr val="000000"/>
                </a:solidFill>
              </a:rPr>
              <a:t>pid</a:t>
            </a:r>
            <a:r>
              <a:rPr lang="en-US" sz="1400">
                <a:solidFill>
                  <a:srgbClr val="000000"/>
                </a:solidFill>
              </a:rPr>
              <a:t>);</a:t>
            </a:r>
            <a:endParaRPr lang="en-US" sz="140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A9EFA3-2D17-E480-A496-D1AA246F4C8E}"/>
              </a:ext>
            </a:extLst>
          </p:cNvPr>
          <p:cNvSpPr/>
          <p:nvPr/>
        </p:nvSpPr>
        <p:spPr>
          <a:xfrm>
            <a:off x="4800609" y="1969894"/>
            <a:ext cx="363057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err="1"/>
              <a:t>brk</a:t>
            </a:r>
            <a:r>
              <a:rPr lang="en-US" sz="1400"/>
              <a:t>(0x18c9000)                          = 0x18c9000</a:t>
            </a:r>
          </a:p>
          <a:p>
            <a:r>
              <a:rPr lang="en-US" sz="1400" b="1"/>
              <a:t>clone</a:t>
            </a:r>
            <a:r>
              <a:rPr lang="en-US" sz="1400"/>
              <a:t>(</a:t>
            </a:r>
            <a:r>
              <a:rPr lang="en-US" sz="1400" err="1"/>
              <a:t>child_stack</a:t>
            </a:r>
            <a:r>
              <a:rPr lang="en-US" sz="1400"/>
              <a:t>=0, flags=CLONE_CHILD_CLEARTID|CLONE_CHILD_SETTID|SIGCHLD, </a:t>
            </a:r>
            <a:r>
              <a:rPr lang="en-US" sz="1400" err="1"/>
              <a:t>child_tidptr</a:t>
            </a:r>
            <a:r>
              <a:rPr lang="en-US" sz="1400"/>
              <a:t>=0x7fbf4bda1a10) = 3710</a:t>
            </a:r>
          </a:p>
          <a:p>
            <a:r>
              <a:rPr lang="en-US" sz="1400" b="1" err="1"/>
              <a:t>getpid</a:t>
            </a:r>
            <a:r>
              <a:rPr lang="en-US" sz="1400"/>
              <a:t>()                                = 3709</a:t>
            </a:r>
          </a:p>
          <a:p>
            <a:r>
              <a:rPr lang="en-US" sz="1400" b="1" err="1"/>
              <a:t>fstat</a:t>
            </a:r>
            <a:r>
              <a:rPr lang="en-US" sz="1400"/>
              <a:t>(1, {</a:t>
            </a:r>
            <a:r>
              <a:rPr lang="en-US" sz="1400" err="1"/>
              <a:t>st_mode</a:t>
            </a:r>
            <a:r>
              <a:rPr lang="en-US" sz="1400"/>
              <a:t>=S_IFCHR|0620, </a:t>
            </a:r>
            <a:r>
              <a:rPr lang="en-US" sz="1400" err="1"/>
              <a:t>st_rdev</a:t>
            </a:r>
            <a:r>
              <a:rPr lang="en-US" sz="1400"/>
              <a:t>=</a:t>
            </a:r>
            <a:r>
              <a:rPr lang="en-US" sz="1400" err="1"/>
              <a:t>makedev</a:t>
            </a:r>
            <a:r>
              <a:rPr lang="en-US" sz="1400"/>
              <a:t>(136, 6), ...}) = 0</a:t>
            </a:r>
          </a:p>
          <a:p>
            <a:r>
              <a:rPr lang="en-US" sz="1400" b="1"/>
              <a:t>write</a:t>
            </a:r>
            <a:r>
              <a:rPr lang="en-US" sz="1400"/>
              <a:t>(1, "</a:t>
            </a:r>
            <a:r>
              <a:rPr lang="en-US" sz="1400" err="1"/>
              <a:t>mypid</a:t>
            </a:r>
            <a:r>
              <a:rPr lang="en-US" sz="1400"/>
              <a:t> is 3709\n", 14mypid is 3709</a:t>
            </a:r>
          </a:p>
          <a:p>
            <a:r>
              <a:rPr lang="en-US" sz="1400"/>
              <a:t>)         = 14</a:t>
            </a:r>
          </a:p>
          <a:p>
            <a:r>
              <a:rPr lang="en-US" sz="1400" err="1"/>
              <a:t>exit_group</a:t>
            </a:r>
            <a:r>
              <a:rPr lang="en-US" sz="1400"/>
              <a:t>(0)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A410D5-875F-29A3-66B5-CD8E33931907}"/>
              </a:ext>
            </a:extLst>
          </p:cNvPr>
          <p:cNvSpPr txBox="1"/>
          <p:nvPr/>
        </p:nvSpPr>
        <p:spPr>
          <a:xfrm>
            <a:off x="642538" y="4062775"/>
            <a:ext cx="345761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/>
              <a:t>strace</a:t>
            </a:r>
            <a:r>
              <a:rPr lang="en-US" dirty="0"/>
              <a:t> output (system calls in bold)</a:t>
            </a:r>
          </a:p>
        </p:txBody>
      </p:sp>
    </p:spTree>
    <p:extLst>
      <p:ext uri="{BB962C8B-B14F-4D97-AF65-F5344CB8AC3E}">
        <p14:creationId xmlns:p14="http://schemas.microsoft.com/office/powerpoint/2010/main" val="11847205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Why OS design is challenging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environment is unforgiving: weird h/w, hard to debug</a:t>
            </a:r>
          </a:p>
          <a:p>
            <a:r>
              <a:rPr lang="en-US" dirty="0"/>
              <a:t>It must be efficient (thus low-level?)</a:t>
            </a:r>
          </a:p>
          <a:p>
            <a:pPr lvl="1"/>
            <a:r>
              <a:rPr lang="en-US" dirty="0"/>
              <a:t>	but abstract/portable (thus high-level?)</a:t>
            </a:r>
          </a:p>
          <a:p>
            <a:r>
              <a:rPr lang="en-US" dirty="0"/>
              <a:t>Powerful (thus many features?)</a:t>
            </a:r>
          </a:p>
          <a:p>
            <a:pPr lvl="1"/>
            <a:r>
              <a:rPr lang="en-US" dirty="0"/>
              <a:t>	but simple (thus a few composable building blocks?)</a:t>
            </a:r>
          </a:p>
          <a:p>
            <a:r>
              <a:rPr lang="en-US" dirty="0"/>
              <a:t>Resource sharing: CPU and memory</a:t>
            </a:r>
          </a:p>
          <a:p>
            <a:r>
              <a:rPr lang="en-US" dirty="0"/>
              <a:t>Open problems: security</a:t>
            </a:r>
          </a:p>
        </p:txBody>
      </p:sp>
    </p:spTree>
    <p:extLst>
      <p:ext uri="{BB962C8B-B14F-4D97-AF65-F5344CB8AC3E}">
        <p14:creationId xmlns:p14="http://schemas.microsoft.com/office/powerpoint/2010/main" val="15133883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Before Next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3427"/>
            <a:ext cx="8229600" cy="3394472"/>
          </a:xfrm>
        </p:spPr>
        <p:txBody>
          <a:bodyPr vert="horz" lIns="68580" tIns="34290" rIns="68580" bIns="34290" rtlCol="0" anchor="t">
            <a:noAutofit/>
          </a:bodyPr>
          <a:lstStyle/>
          <a:p>
            <a:r>
              <a:rPr lang="en-US" dirty="0"/>
              <a:t>Ensure that you have full access to your VUIT Amazon AWS Virtual Machine</a:t>
            </a:r>
          </a:p>
          <a:p>
            <a:endParaRPr lang="en-US" dirty="0"/>
          </a:p>
          <a:p>
            <a:r>
              <a:rPr lang="en-US" sz="2400" dirty="0"/>
              <a:t>Ensure that you can access the </a:t>
            </a:r>
            <a:r>
              <a:rPr lang="en-US" dirty="0"/>
              <a:t>CS 3281 GitHub repo. Skim through the syllabus: </a:t>
            </a:r>
            <a:r>
              <a:rPr lang="en-US" dirty="0">
                <a:hlinkClick r:id="rId3"/>
              </a:rPr>
              <a:t>https://github.com/cs3281/lectures</a:t>
            </a:r>
            <a:endParaRPr lang="en-US" dirty="0">
              <a:ea typeface="Calibri"/>
              <a:cs typeface="Calibri"/>
            </a:endParaRPr>
          </a:p>
          <a:p>
            <a:endParaRPr lang="en-US" dirty="0"/>
          </a:p>
          <a:p>
            <a:r>
              <a:rPr lang="en-US" dirty="0"/>
              <a:t>Verify access to Brightspace and Piazza</a:t>
            </a:r>
          </a:p>
        </p:txBody>
      </p:sp>
    </p:spTree>
    <p:extLst>
      <p:ext uri="{BB962C8B-B14F-4D97-AF65-F5344CB8AC3E}">
        <p14:creationId xmlns:p14="http://schemas.microsoft.com/office/powerpoint/2010/main" val="9864449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05962-F639-7DFA-F487-B3A88206E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Additional Reference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FE728-9C65-07FB-D0FC-6E992ECA8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https://github.com/cs3281/coding-interview-university</a:t>
            </a:r>
            <a:endParaRPr lang="en-US"/>
          </a:p>
          <a:p>
            <a:pPr algn="l"/>
            <a:r>
              <a:rPr lang="en-US">
                <a:hlinkClick r:id="rId3"/>
              </a:rPr>
              <a:t>https://missing.csail.mit.edu/</a:t>
            </a:r>
            <a:r>
              <a:rPr lang="en-US"/>
              <a:t> - </a:t>
            </a:r>
            <a:r>
              <a:rPr lang="en-US" i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The Missing Semester of Your CS Education</a:t>
            </a:r>
          </a:p>
          <a:p>
            <a:pPr lvl="1"/>
            <a:r>
              <a:rPr lang="en-US">
                <a:solidFill>
                  <a:srgbClr val="000000"/>
                </a:solidFill>
                <a:latin typeface="Source Sans Pro" panose="020B0503030403020204" pitchFamily="34" charset="0"/>
              </a:rPr>
              <a:t>Videos and material which will be very useful for you.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15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8B88F-0398-14DC-E451-98FE59EFB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Office Hours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8DA085-3624-9036-9ACD-748ADAA64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on </a:t>
            </a:r>
            <a:r>
              <a:rPr lang="en-US" dirty="0" err="1"/>
              <a:t>Github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5247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56917-018D-9501-173C-7668DB70D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Programming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93D4C-60C6-2177-D043-2EDDDF195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Administered through GitHub Classroom</a:t>
            </a:r>
          </a:p>
          <a:p>
            <a:pPr lvl="1"/>
            <a:r>
              <a:rPr lang="en-US" dirty="0"/>
              <a:t>Requires admission to the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cs3281</a:t>
            </a:r>
            <a:r>
              <a:rPr lang="en-US" dirty="0"/>
              <a:t> repository using your GitHub username</a:t>
            </a:r>
          </a:p>
          <a:p>
            <a:pPr lvl="1"/>
            <a:r>
              <a:rPr lang="en-US" dirty="0"/>
              <a:t>Fill the following form to share your GitHub username. Use your </a:t>
            </a:r>
            <a:r>
              <a:rPr lang="en-US" b="1" dirty="0"/>
              <a:t>Vanderbilt account</a:t>
            </a:r>
            <a:r>
              <a:rPr lang="en-US" dirty="0"/>
              <a:t> to access the form 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CD2246-3A1F-67C6-1C0A-33B9242D9CCD}"/>
              </a:ext>
            </a:extLst>
          </p:cNvPr>
          <p:cNvSpPr txBox="1"/>
          <p:nvPr/>
        </p:nvSpPr>
        <p:spPr>
          <a:xfrm>
            <a:off x="571500" y="2809875"/>
            <a:ext cx="80010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100" dirty="0"/>
              <a:t>https://forms.office.com/r/DcaxBd2iC4</a:t>
            </a:r>
          </a:p>
        </p:txBody>
      </p:sp>
    </p:spTree>
    <p:extLst>
      <p:ext uri="{BB962C8B-B14F-4D97-AF65-F5344CB8AC3E}">
        <p14:creationId xmlns:p14="http://schemas.microsoft.com/office/powerpoint/2010/main" val="2038188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56917-018D-9501-173C-7668DB70D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Programming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93D4C-60C6-2177-D043-2EDDDF195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67294"/>
            <a:ext cx="8229600" cy="3394472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/>
              <a:t>Graded using the VUIT-provided AWS Virtual Machines</a:t>
            </a:r>
            <a:endParaRPr lang="en-US" dirty="0">
              <a:ea typeface="Calibri"/>
              <a:cs typeface="Calibri"/>
            </a:endParaRPr>
          </a:p>
          <a:p>
            <a:pPr marL="556895" lvl="1" indent="-213995"/>
            <a:r>
              <a:rPr lang="en-US" dirty="0"/>
              <a:t>Access your </a:t>
            </a:r>
            <a:r>
              <a:rPr lang="en-US" dirty="0" err="1"/>
              <a:t>WorkSpace</a:t>
            </a:r>
            <a:r>
              <a:rPr lang="en-US" dirty="0"/>
              <a:t> on a virtual machine in a browser at</a:t>
            </a:r>
          </a:p>
          <a:p>
            <a:pPr marL="342900" lvl="1" indent="0">
              <a:buNone/>
            </a:pPr>
            <a:r>
              <a:rPr lang="en-US" dirty="0"/>
              <a:t>    </a:t>
            </a:r>
            <a:r>
              <a:rPr lang="en-US" dirty="0">
                <a:ea typeface="+mn-lt"/>
                <a:cs typeface="+mn-lt"/>
              </a:rPr>
              <a:t>https://webclient.amazonworkspaces.com</a:t>
            </a:r>
            <a:endParaRPr lang="en-US" dirty="0">
              <a:ea typeface="Calibri"/>
              <a:cs typeface="Calibri"/>
            </a:endParaRPr>
          </a:p>
          <a:p>
            <a:pPr marL="342900" lvl="1" indent="0">
              <a:buNone/>
            </a:pPr>
            <a:r>
              <a:rPr lang="en-US" dirty="0"/>
              <a:t>    </a:t>
            </a:r>
          </a:p>
          <a:p>
            <a:pPr marL="342900" lvl="1" indent="0">
              <a:buNone/>
            </a:pPr>
            <a:r>
              <a:rPr lang="en-US" b="1" dirty="0"/>
              <a:t>    or</a:t>
            </a:r>
            <a:r>
              <a:rPr lang="en-US" dirty="0"/>
              <a:t> download the AWS </a:t>
            </a:r>
            <a:r>
              <a:rPr lang="en-US" dirty="0" err="1"/>
              <a:t>WorkSpaces</a:t>
            </a:r>
            <a:r>
              <a:rPr lang="en-US" dirty="0"/>
              <a:t> client from: </a:t>
            </a:r>
            <a:br>
              <a:rPr lang="en-US" dirty="0"/>
            </a:br>
            <a:br>
              <a:rPr lang="en-US" sz="500" dirty="0"/>
            </a:br>
            <a:r>
              <a:rPr lang="en-US" dirty="0"/>
              <a:t>    https://clients.amazonworkspaces.com/</a:t>
            </a:r>
            <a:endParaRPr lang="en-US" dirty="0">
              <a:ea typeface="Calibri"/>
              <a:cs typeface="Calibri"/>
            </a:endParaRPr>
          </a:p>
          <a:p>
            <a:pPr marL="556895" lvl="1" indent="-213995"/>
            <a:endParaRPr lang="en-US" dirty="0"/>
          </a:p>
          <a:p>
            <a:pPr marL="556895" lvl="1" indent="-213995"/>
            <a:r>
              <a:rPr lang="en-US" dirty="0"/>
              <a:t>Enter the following registration code:</a:t>
            </a:r>
            <a:endParaRPr lang="en-US" dirty="0">
              <a:ea typeface="Calibri"/>
              <a:cs typeface="Calibri"/>
            </a:endParaRPr>
          </a:p>
          <a:p>
            <a:pPr marL="342900" lvl="1" indent="0">
              <a:buNone/>
            </a:pPr>
            <a:r>
              <a:rPr lang="en-US" sz="1900" b="1" dirty="0">
                <a:solidFill>
                  <a:srgbClr val="1D1D1D"/>
                </a:solidFill>
                <a:latin typeface="Calibri"/>
                <a:ea typeface="Calibri"/>
                <a:cs typeface="Calibri"/>
              </a:rPr>
              <a:t>     </a:t>
            </a:r>
            <a:r>
              <a:rPr lang="en-US" dirty="0" err="1">
                <a:solidFill>
                  <a:srgbClr val="1D1D1D"/>
                </a:solidFill>
                <a:latin typeface="Calibri"/>
                <a:ea typeface="Calibri"/>
                <a:cs typeface="Calibri"/>
              </a:rPr>
              <a:t>SLiad+DGTNYL</a:t>
            </a:r>
            <a:endParaRPr lang="en-US" dirty="0">
              <a:ea typeface="Calibri"/>
              <a:cs typeface="Calibri"/>
            </a:endParaRPr>
          </a:p>
          <a:p>
            <a:pPr marL="556895" lvl="1" indent="-213995"/>
            <a:endParaRPr lang="en-US" dirty="0"/>
          </a:p>
          <a:p>
            <a:pPr marL="556895" lvl="1" indent="-213995"/>
            <a:r>
              <a:rPr lang="en-US" dirty="0"/>
              <a:t>Log in with your </a:t>
            </a:r>
            <a:r>
              <a:rPr lang="en-US" dirty="0" err="1"/>
              <a:t>VUNetID</a:t>
            </a:r>
            <a:r>
              <a:rPr lang="en-US" dirty="0"/>
              <a:t> and password</a:t>
            </a:r>
          </a:p>
          <a:p>
            <a:pPr marL="556895" lvl="1" indent="-213995"/>
            <a:r>
              <a:rPr lang="en-US" dirty="0">
                <a:ea typeface="Calibri"/>
                <a:cs typeface="Calibri"/>
              </a:rPr>
              <a:t>If you have any issues with logging, send a ticket to VUIT via</a:t>
            </a:r>
          </a:p>
          <a:p>
            <a:pPr marL="342900" lvl="1" indent="0">
              <a:buNone/>
            </a:pPr>
            <a:r>
              <a:rPr lang="en-US" dirty="0">
                <a:ea typeface="Calibri"/>
                <a:cs typeface="Calibri"/>
              </a:rPr>
              <a:t>     </a:t>
            </a:r>
            <a:r>
              <a:rPr lang="en-US" dirty="0">
                <a:ea typeface="Calibri"/>
                <a:cs typeface="Calibri"/>
                <a:hlinkClick r:id="rId2"/>
              </a:rPr>
              <a:t>https://tdx.vanderbilt.edu/TDClient/33/Portal/Home/</a:t>
            </a:r>
            <a:endParaRPr lang="en-US" dirty="0">
              <a:ea typeface="Calibri"/>
              <a:cs typeface="Calibri"/>
            </a:endParaRPr>
          </a:p>
          <a:p>
            <a:pPr marL="342900" lvl="1" indent="0">
              <a:buNone/>
            </a:pPr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9072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56917-018D-9501-173C-7668DB70D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Programming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93D4C-60C6-2177-D043-2EDDDF195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0511"/>
            <a:ext cx="8229600" cy="3794558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r>
              <a:rPr lang="en-US" sz="3200" dirty="0"/>
              <a:t>Automate GitHub credentials:</a:t>
            </a:r>
            <a:endParaRPr lang="en-US" dirty="0">
              <a:ea typeface="Calibri"/>
              <a:cs typeface="Calibri"/>
            </a:endParaRPr>
          </a:p>
          <a:p>
            <a:pPr marL="556895" lvl="1" indent="-213995"/>
            <a:r>
              <a:rPr lang="en-US" sz="2900" dirty="0"/>
              <a:t>Go to https://github.com/settings/tokens</a:t>
            </a:r>
            <a:endParaRPr lang="en-US" dirty="0">
              <a:ea typeface="Calibri"/>
              <a:cs typeface="Calibri"/>
            </a:endParaRPr>
          </a:p>
          <a:p>
            <a:pPr marL="556895" lvl="1" indent="-213995"/>
            <a:r>
              <a:rPr lang="en-US" sz="2900" dirty="0"/>
              <a:t>Click "Generate new token (classic)"</a:t>
            </a:r>
            <a:endParaRPr lang="en-US" dirty="0">
              <a:ea typeface="Calibri"/>
              <a:cs typeface="Calibri"/>
            </a:endParaRPr>
          </a:p>
          <a:p>
            <a:pPr lvl="2"/>
            <a:r>
              <a:rPr lang="en-US" sz="2600" dirty="0"/>
              <a:t>Note: Development</a:t>
            </a:r>
            <a:endParaRPr lang="en-US" dirty="0">
              <a:ea typeface="Calibri"/>
              <a:cs typeface="Calibri"/>
            </a:endParaRPr>
          </a:p>
          <a:p>
            <a:pPr lvl="2"/>
            <a:r>
              <a:rPr lang="en-US" sz="2600" dirty="0"/>
              <a:t>Expiration: No expiration</a:t>
            </a:r>
            <a:endParaRPr lang="en-US" sz="2600" dirty="0">
              <a:ea typeface="Calibri"/>
              <a:cs typeface="Calibri"/>
            </a:endParaRPr>
          </a:p>
          <a:p>
            <a:pPr lvl="2"/>
            <a:r>
              <a:rPr lang="en-US" sz="2600" dirty="0"/>
              <a:t>Select scopes: repo, user, </a:t>
            </a:r>
            <a:r>
              <a:rPr lang="en-US" sz="2600" dirty="0" err="1"/>
              <a:t>codespace</a:t>
            </a:r>
            <a:endParaRPr lang="en-US" dirty="0">
              <a:ea typeface="Calibri"/>
              <a:cs typeface="Calibri"/>
            </a:endParaRPr>
          </a:p>
          <a:p>
            <a:pPr marL="556895" lvl="1" indent="-213995"/>
            <a:r>
              <a:rPr lang="en-US" sz="2900" dirty="0"/>
              <a:t>Click "Generate token“</a:t>
            </a:r>
          </a:p>
          <a:p>
            <a:pPr marL="556895" lvl="1" indent="-213995"/>
            <a:endParaRPr lang="en-US" dirty="0">
              <a:ea typeface="Calibri"/>
              <a:cs typeface="Calibri"/>
            </a:endParaRPr>
          </a:p>
          <a:p>
            <a:pPr marL="556895" lvl="1" indent="-213995"/>
            <a:r>
              <a:rPr lang="en-US" sz="2900" dirty="0">
                <a:ea typeface="Calibri"/>
                <a:cs typeface="Calibri"/>
              </a:rPr>
              <a:t>Log into your AWS virtual machine</a:t>
            </a:r>
            <a:endParaRPr lang="en-US" dirty="0">
              <a:ea typeface="Calibri"/>
              <a:cs typeface="Calibri"/>
            </a:endParaRPr>
          </a:p>
          <a:p>
            <a:pPr marL="556895" lvl="1" indent="-213995"/>
            <a:r>
              <a:rPr lang="en-US" sz="2900" dirty="0"/>
              <a:t>Copy Personal Access Token and write it down or save it somewhere </a:t>
            </a:r>
            <a:endParaRPr lang="en-US" dirty="0">
              <a:ea typeface="Calibri"/>
              <a:cs typeface="Calibri"/>
            </a:endParaRPr>
          </a:p>
          <a:p>
            <a:pPr marL="556895" lvl="1" indent="-213995"/>
            <a:r>
              <a:rPr lang="en-US" sz="2900" dirty="0"/>
              <a:t>In a terminal, run "git clone https://github.com/cs3281/lectures.git"</a:t>
            </a:r>
            <a:endParaRPr lang="en-US" dirty="0">
              <a:ea typeface="Calibri"/>
              <a:cs typeface="Calibri"/>
            </a:endParaRPr>
          </a:p>
          <a:p>
            <a:pPr lvl="2"/>
            <a:r>
              <a:rPr lang="en-US" sz="2600" dirty="0"/>
              <a:t>When prompted, enter you GitHub username and enter the above-generated Personal Access Token as your password</a:t>
            </a:r>
            <a:endParaRPr lang="en-US" sz="2200" dirty="0">
              <a:ea typeface="Calibri"/>
              <a:cs typeface="Calibri"/>
            </a:endParaRPr>
          </a:p>
          <a:p>
            <a:pPr lvl="2"/>
            <a:r>
              <a:rPr lang="en-US" sz="2600" dirty="0"/>
              <a:t>You should never be prompted to do enter these credentials again</a:t>
            </a:r>
            <a:endParaRPr lang="en-US" dirty="0">
              <a:ea typeface="Calibri"/>
              <a:cs typeface="Calibri"/>
            </a:endParaRPr>
          </a:p>
          <a:p>
            <a:pPr marL="556895" lvl="1" indent="-213995"/>
            <a:r>
              <a:rPr lang="en-US" sz="2900" dirty="0"/>
              <a:t>In</a:t>
            </a:r>
            <a:r>
              <a:rPr lang="en-US" sz="2900" dirty="0">
                <a:ea typeface="Calibri"/>
                <a:cs typeface="Calibri"/>
              </a:rPr>
              <a:t> a terminal, run "git config --global </a:t>
            </a:r>
            <a:r>
              <a:rPr lang="en-US" sz="2900" dirty="0" err="1">
                <a:ea typeface="Calibri"/>
                <a:cs typeface="Calibri"/>
              </a:rPr>
              <a:t>credential.helper</a:t>
            </a:r>
            <a:r>
              <a:rPr lang="en-US" sz="2900" dirty="0">
                <a:ea typeface="Calibri"/>
                <a:cs typeface="Calibri"/>
              </a:rPr>
              <a:t> store"</a:t>
            </a:r>
            <a:endParaRPr lang="en-US" dirty="0">
              <a:ea typeface="Calibri"/>
              <a:cs typeface="Calibri"/>
            </a:endParaRPr>
          </a:p>
          <a:p>
            <a:pPr lvl="2"/>
            <a:r>
              <a:rPr lang="en-US" sz="2500" dirty="0">
                <a:ea typeface="Calibri"/>
                <a:cs typeface="Calibri"/>
              </a:rPr>
              <a:t>Git should save your token in ~/.git-credentials file</a:t>
            </a:r>
            <a:endParaRPr lang="en-US" dirty="0">
              <a:ea typeface="Calibri"/>
              <a:cs typeface="Calibri"/>
            </a:endParaRPr>
          </a:p>
          <a:p>
            <a:pPr marL="342900" lvl="1" indent="0">
              <a:buNone/>
            </a:pPr>
            <a:endParaRPr lang="en-US" dirty="0">
              <a:ea typeface="Calibri"/>
              <a:cs typeface="Calibri"/>
            </a:endParaRPr>
          </a:p>
          <a:p>
            <a:pPr marL="342900" lvl="1" indent="0">
              <a:buNone/>
            </a:pPr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6244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Textbook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61147" y="882625"/>
            <a:ext cx="7214998" cy="3394472"/>
          </a:xfrm>
        </p:spPr>
        <p:txBody>
          <a:bodyPr>
            <a:normAutofit fontScale="92500"/>
          </a:bodyPr>
          <a:lstStyle/>
          <a:p>
            <a:r>
              <a:rPr lang="en-US" dirty="0"/>
              <a:t>Textbook: Operating Systems: Three Easy Pieces</a:t>
            </a:r>
          </a:p>
          <a:p>
            <a:pPr lvl="1"/>
            <a:r>
              <a:rPr lang="en-US" dirty="0"/>
              <a:t>Available for free at </a:t>
            </a:r>
            <a:r>
              <a:rPr lang="en-US" dirty="0">
                <a:hlinkClick r:id="rId2"/>
              </a:rPr>
              <a:t>http://pages.cs.wisc.edu/~remzi/OSTEP/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err="1"/>
              <a:t>zybook</a:t>
            </a:r>
            <a:endParaRPr lang="en-US" dirty="0"/>
          </a:p>
          <a:p>
            <a:pPr lvl="1"/>
            <a:r>
              <a:rPr lang="en-US" sz="1900" dirty="0"/>
              <a:t>An online interactive book for understanding the lecture concepts</a:t>
            </a:r>
            <a:endParaRPr lang="en-US" dirty="0"/>
          </a:p>
          <a:p>
            <a:pPr lvl="1"/>
            <a:r>
              <a:rPr lang="en-US" sz="1900" dirty="0"/>
              <a:t>Activities will be assigned regularly. See </a:t>
            </a:r>
            <a:r>
              <a:rPr lang="en-US" sz="1900" b="1" dirty="0"/>
              <a:t>Brightspace</a:t>
            </a:r>
            <a:r>
              <a:rPr lang="en-US" sz="1900" dirty="0"/>
              <a:t> for the schedule of assigning the activities</a:t>
            </a:r>
            <a:endParaRPr lang="en-US" dirty="0"/>
          </a:p>
          <a:p>
            <a:pPr lvl="1"/>
            <a:r>
              <a:rPr lang="en-US" sz="1900" dirty="0"/>
              <a:t>Subscription code: </a:t>
            </a:r>
            <a:r>
              <a:rPr lang="en-US" sz="1800" dirty="0">
                <a:hlinkClick r:id="rId3"/>
              </a:rPr>
              <a:t>VANDERBILTCS3281-5281Spring2026</a:t>
            </a:r>
            <a:endParaRPr lang="en-US" sz="1800" b="1" dirty="0"/>
          </a:p>
          <a:p>
            <a:pPr lvl="1"/>
            <a:r>
              <a:rPr lang="en-US" sz="1900" dirty="0"/>
              <a:t>Use your Brightspace name, Vanderbilt email address and VUNet ID</a:t>
            </a:r>
            <a:r>
              <a:rPr lang="en-US" dirty="0"/>
              <a:t>  </a:t>
            </a:r>
          </a:p>
          <a:p>
            <a:pPr lvl="1"/>
            <a:endParaRPr lang="en-US" dirty="0"/>
          </a:p>
        </p:txBody>
      </p:sp>
      <p:pic>
        <p:nvPicPr>
          <p:cNvPr id="12290" name="Picture 2" descr="Operating Systems: Three Easy Pieces (Hardcover Version 0.91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197" y="997106"/>
            <a:ext cx="1371600" cy="204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C8D108-105E-7348-96BB-403B8D5396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0211" y="3978323"/>
            <a:ext cx="2365789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98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SIS.Presentation_109" id="{AF48CBE8-4217-BF4D-AEE1-29387605C43A}" vid="{97DE3E8C-1E12-4C48-8B05-457A6979430E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SIS.Presentation_109" id="{AF48CBE8-4217-BF4D-AEE1-29387605C43A}" vid="{97DE3E8C-1E12-4C48-8B05-457A6979430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12844</TotalTime>
  <Words>2532</Words>
  <Application>Microsoft Office PowerPoint</Application>
  <PresentationFormat>On-screen Show (16:9)</PresentationFormat>
  <Paragraphs>334</Paragraphs>
  <Slides>43</Slides>
  <Notes>13</Notes>
  <HiddenSlides>2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Calibri</vt:lpstr>
      <vt:lpstr>Consolas</vt:lpstr>
      <vt:lpstr>Courier New</vt:lpstr>
      <vt:lpstr>Source Sans Pro</vt:lpstr>
      <vt:lpstr>Office Theme</vt:lpstr>
      <vt:lpstr>1_Office Theme</vt:lpstr>
      <vt:lpstr>Document</vt:lpstr>
      <vt:lpstr>Operating Systems</vt:lpstr>
      <vt:lpstr>Team</vt:lpstr>
      <vt:lpstr>Top Hat</vt:lpstr>
      <vt:lpstr>Important Links</vt:lpstr>
      <vt:lpstr>Office Hours</vt:lpstr>
      <vt:lpstr>Programming Assignments</vt:lpstr>
      <vt:lpstr>Programming Assignments</vt:lpstr>
      <vt:lpstr>Programming Assignments</vt:lpstr>
      <vt:lpstr>Textbook</vt:lpstr>
      <vt:lpstr>Textbook</vt:lpstr>
      <vt:lpstr>Course Assessment</vt:lpstr>
      <vt:lpstr>Quizzes</vt:lpstr>
      <vt:lpstr>Late days</vt:lpstr>
      <vt:lpstr>Late days</vt:lpstr>
      <vt:lpstr>Regrade Requests</vt:lpstr>
      <vt:lpstr>ChatGPT and AI assistants</vt:lpstr>
      <vt:lpstr>Course expectations</vt:lpstr>
      <vt:lpstr>Course expectations: Office Hours</vt:lpstr>
      <vt:lpstr>Development Environment</vt:lpstr>
      <vt:lpstr>Development Environment</vt:lpstr>
      <vt:lpstr>Course Goals</vt:lpstr>
      <vt:lpstr>Historical Perspective</vt:lpstr>
      <vt:lpstr>Before operating systems</vt:lpstr>
      <vt:lpstr>Embedded systems often run without OSes</vt:lpstr>
      <vt:lpstr>History of Operating Systems – a brief timeline</vt:lpstr>
      <vt:lpstr>Computers come in diversity</vt:lpstr>
      <vt:lpstr>Computing timescales are increasingly large</vt:lpstr>
      <vt:lpstr>OSes at the heart of these challenges</vt:lpstr>
      <vt:lpstr>OSes at the heart of these challenges</vt:lpstr>
      <vt:lpstr>OSes at the heart of these challenges</vt:lpstr>
      <vt:lpstr>Example: USB device insertion</vt:lpstr>
      <vt:lpstr>What’s part of the Operating System?</vt:lpstr>
      <vt:lpstr>Layers of a modern computing system</vt:lpstr>
      <vt:lpstr>Layers of a modern computing system</vt:lpstr>
      <vt:lpstr>The OS Kernel</vt:lpstr>
      <vt:lpstr>The OS as a Resource Manager</vt:lpstr>
      <vt:lpstr>Real-world roles of the Operating System</vt:lpstr>
      <vt:lpstr>The OS Kernel</vt:lpstr>
      <vt:lpstr>How do we interact with the kernel?</vt:lpstr>
      <vt:lpstr>How do we interact with the kernel?</vt:lpstr>
      <vt:lpstr>Why OS design is challenging</vt:lpstr>
      <vt:lpstr>Before Next Class</vt:lpstr>
      <vt:lpstr>Additional Reference Material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Operating Systems</dc:title>
  <dc:creator>Ward, Bryan</dc:creator>
  <cp:lastModifiedBy>Kavousi, Mohammad</cp:lastModifiedBy>
  <cp:revision>31</cp:revision>
  <dcterms:created xsi:type="dcterms:W3CDTF">2023-06-22T17:44:31Z</dcterms:created>
  <dcterms:modified xsi:type="dcterms:W3CDTF">2026-01-05T21:41:22Z</dcterms:modified>
</cp:coreProperties>
</file>